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Override3.xml" ContentType="application/vnd.openxmlformats-officedocument.themeOverride+xml"/>
  <Override PartName="/ppt/theme/themeOverride4.xml" ContentType="application/vnd.openxmlformats-officedocument.themeOverride+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1" r:id="rId3"/>
    <p:sldId id="257" r:id="rId4"/>
    <p:sldId id="264" r:id="rId5"/>
    <p:sldId id="265" r:id="rId6"/>
    <p:sldId id="270" r:id="rId7"/>
    <p:sldId id="271" r:id="rId8"/>
    <p:sldId id="272" r:id="rId9"/>
    <p:sldId id="274" r:id="rId10"/>
    <p:sldId id="275" r:id="rId11"/>
    <p:sldId id="267" r:id="rId12"/>
    <p:sldId id="268" r:id="rId13"/>
    <p:sldId id="269" r:id="rId14"/>
    <p:sldId id="266" r:id="rId15"/>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2426" autoAdjust="0"/>
    <p:restoredTop sz="94662" autoAdjust="0"/>
  </p:normalViewPr>
  <p:slideViewPr>
    <p:cSldViewPr>
      <p:cViewPr varScale="1">
        <p:scale>
          <a:sx n="69" d="100"/>
          <a:sy n="69" d="100"/>
        </p:scale>
        <p:origin x="-153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image" Target="../media/image4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EFA1F9-2091-4ED7-A1F0-96D463C50DBD}"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E3618672-574C-4124-9715-EBD6FCDD60D8}">
      <dgm:prSet phldrT="[Texto]" custT="1"/>
      <dgm:spPr/>
      <dgm:t>
        <a:bodyPr/>
        <a:lstStyle/>
        <a:p>
          <a:pPr algn="l"/>
          <a:r>
            <a:rPr lang="es-CL" sz="1800" b="1" dirty="0" smtClean="0"/>
            <a:t>Año 1</a:t>
          </a:r>
        </a:p>
        <a:p>
          <a:pPr marL="261938" indent="-261938" algn="l"/>
          <a:r>
            <a:rPr lang="es-CL" sz="1800" dirty="0" smtClean="0"/>
            <a:t>- Capacitación y discusión en la comunidad académica FCB </a:t>
          </a:r>
        </a:p>
        <a:p>
          <a:pPr marL="261938" indent="-261938" algn="l"/>
          <a:r>
            <a:rPr lang="es-CL" sz="1800" dirty="0" smtClean="0"/>
            <a:t>- Desarrollo de herramientas de evaluación</a:t>
          </a:r>
        </a:p>
        <a:p>
          <a:pPr marL="261938" indent="-261938" algn="l"/>
          <a:r>
            <a:rPr lang="es-CL" sz="1800" dirty="0" smtClean="0"/>
            <a:t>- Habilitación de salas</a:t>
          </a:r>
        </a:p>
        <a:p>
          <a:pPr marL="261938" indent="-261938" algn="l"/>
          <a:r>
            <a:rPr lang="es-CL" sz="1800" dirty="0" smtClean="0"/>
            <a:t>- Seminario</a:t>
          </a:r>
          <a:endParaRPr lang="es-CL" sz="1800" dirty="0"/>
        </a:p>
      </dgm:t>
    </dgm:pt>
    <dgm:pt modelId="{0CE1AA12-9342-4A61-ADBB-C76E7D96FC28}" type="parTrans" cxnId="{945B9935-15AF-495C-A94F-4AC63CB0D961}">
      <dgm:prSet/>
      <dgm:spPr/>
      <dgm:t>
        <a:bodyPr/>
        <a:lstStyle/>
        <a:p>
          <a:endParaRPr lang="es-CL" sz="1800"/>
        </a:p>
      </dgm:t>
    </dgm:pt>
    <dgm:pt modelId="{33769169-E5C2-4972-BF83-A5388D0B249A}" type="sibTrans" cxnId="{945B9935-15AF-495C-A94F-4AC63CB0D961}">
      <dgm:prSet/>
      <dgm:spPr/>
      <dgm:t>
        <a:bodyPr/>
        <a:lstStyle/>
        <a:p>
          <a:endParaRPr lang="es-CL" sz="1800"/>
        </a:p>
      </dgm:t>
    </dgm:pt>
    <dgm:pt modelId="{06337200-AF03-4589-A2F4-73670C60B69B}">
      <dgm:prSet phldrT="[Texto]" custT="1"/>
      <dgm:spPr/>
      <dgm:t>
        <a:bodyPr anchor="t" anchorCtr="0"/>
        <a:lstStyle/>
        <a:p>
          <a:pPr algn="l"/>
          <a:r>
            <a:rPr lang="es-CL" sz="1800" b="1" dirty="0" smtClean="0"/>
            <a:t>Año 2</a:t>
          </a:r>
        </a:p>
        <a:p>
          <a:pPr algn="l"/>
          <a:r>
            <a:rPr lang="es-CL" sz="1800" b="1" dirty="0" smtClean="0"/>
            <a:t>- Intervención Semestre I </a:t>
          </a:r>
        </a:p>
        <a:p>
          <a:pPr marL="261938" indent="-261938" algn="l"/>
          <a:r>
            <a:rPr lang="es-CL" sz="1800" dirty="0" smtClean="0"/>
            <a:t>- Aplicación de herramientas de evaluación</a:t>
          </a:r>
        </a:p>
        <a:p>
          <a:pPr marL="261938" indent="-261938" algn="l"/>
          <a:r>
            <a:rPr lang="es-CL" sz="1800" dirty="0" smtClean="0"/>
            <a:t>- Taller nivelación de competencias de indagación científica</a:t>
          </a:r>
          <a:endParaRPr lang="es-CL" sz="1800" dirty="0"/>
        </a:p>
      </dgm:t>
    </dgm:pt>
    <dgm:pt modelId="{D1978E23-1EF2-4090-AD1D-EB767EDFFC0C}" type="parTrans" cxnId="{A349C04F-499F-4371-A576-F369EB9323FC}">
      <dgm:prSet/>
      <dgm:spPr/>
      <dgm:t>
        <a:bodyPr/>
        <a:lstStyle/>
        <a:p>
          <a:endParaRPr lang="es-CL" sz="1800"/>
        </a:p>
      </dgm:t>
    </dgm:pt>
    <dgm:pt modelId="{7C0F1681-9FE6-4A05-86E5-6D27603655C7}" type="sibTrans" cxnId="{A349C04F-499F-4371-A576-F369EB9323FC}">
      <dgm:prSet/>
      <dgm:spPr/>
      <dgm:t>
        <a:bodyPr/>
        <a:lstStyle/>
        <a:p>
          <a:endParaRPr lang="es-CL" sz="1800"/>
        </a:p>
      </dgm:t>
    </dgm:pt>
    <dgm:pt modelId="{A99267FE-7841-4D9A-A498-6C49BCE95228}" type="pres">
      <dgm:prSet presAssocID="{75EFA1F9-2091-4ED7-A1F0-96D463C50DBD}" presName="Name0" presStyleCnt="0">
        <dgm:presLayoutVars>
          <dgm:dir/>
          <dgm:resizeHandles val="exact"/>
        </dgm:presLayoutVars>
      </dgm:prSet>
      <dgm:spPr/>
    </dgm:pt>
    <dgm:pt modelId="{773EE371-25D4-4A93-8588-8D0E931E5B7B}" type="pres">
      <dgm:prSet presAssocID="{E3618672-574C-4124-9715-EBD6FCDD60D8}" presName="composite" presStyleCnt="0"/>
      <dgm:spPr/>
    </dgm:pt>
    <dgm:pt modelId="{63B259A5-924F-4163-9928-5083E5C1B539}" type="pres">
      <dgm:prSet presAssocID="{E3618672-574C-4124-9715-EBD6FCDD60D8}" presName="bgChev" presStyleLbl="node1" presStyleIdx="0" presStyleCnt="2" custScaleX="84866" custScaleY="89964" custLinFactY="-4416" custLinFactNeighborX="19357" custLinFactNeighborY="-100000"/>
      <dgm:spPr>
        <a:blipFill dpi="0" rotWithShape="0">
          <a:blip xmlns:r="http://schemas.openxmlformats.org/officeDocument/2006/relationships" r:embed="rId1"/>
          <a:srcRect/>
          <a:stretch>
            <a:fillRect r="20000"/>
          </a:stretch>
        </a:blipFill>
        <a:ln>
          <a:solidFill>
            <a:srgbClr val="92D050"/>
          </a:solidFill>
        </a:ln>
        <a:effectLst>
          <a:softEdge rad="12700"/>
        </a:effectLst>
        <a:scene3d>
          <a:camera prst="orthographicFront"/>
          <a:lightRig rig="threePt" dir="t"/>
        </a:scene3d>
        <a:sp3d>
          <a:bevelT/>
        </a:sp3d>
      </dgm:spPr>
    </dgm:pt>
    <dgm:pt modelId="{F16FFB04-2790-40D1-88B3-3BD26D975B6C}" type="pres">
      <dgm:prSet presAssocID="{E3618672-574C-4124-9715-EBD6FCDD60D8}" presName="txNode" presStyleLbl="fgAcc1" presStyleIdx="0" presStyleCnt="2" custScaleX="115094" custScaleY="251799" custLinFactNeighborX="-978" custLinFactNeighborY="54928">
        <dgm:presLayoutVars>
          <dgm:bulletEnabled val="1"/>
        </dgm:presLayoutVars>
      </dgm:prSet>
      <dgm:spPr/>
      <dgm:t>
        <a:bodyPr/>
        <a:lstStyle/>
        <a:p>
          <a:endParaRPr lang="es-CL"/>
        </a:p>
      </dgm:t>
    </dgm:pt>
    <dgm:pt modelId="{E15B5FB8-F780-4BC6-8CA5-141A4C195CEE}" type="pres">
      <dgm:prSet presAssocID="{33769169-E5C2-4972-BF83-A5388D0B249A}" presName="compositeSpace" presStyleCnt="0"/>
      <dgm:spPr/>
    </dgm:pt>
    <dgm:pt modelId="{8C2A7000-C70E-4452-B22F-954A790280C0}" type="pres">
      <dgm:prSet presAssocID="{06337200-AF03-4589-A2F4-73670C60B69B}" presName="composite" presStyleCnt="0"/>
      <dgm:spPr/>
    </dgm:pt>
    <dgm:pt modelId="{92BA690F-A5BD-4BAE-BACA-82C4C76A457F}" type="pres">
      <dgm:prSet presAssocID="{06337200-AF03-4589-A2F4-73670C60B69B}" presName="bgChev" presStyleLbl="node1" presStyleIdx="1" presStyleCnt="2" custScaleY="175516" custLinFactY="-34192" custLinFactNeighborX="23901" custLinFactNeighborY="-100000"/>
      <dgm:spPr>
        <a:blipFill dpi="0" rotWithShape="0">
          <a:blip xmlns:r="http://schemas.openxmlformats.org/officeDocument/2006/relationships" r:embed="rId2"/>
          <a:srcRect/>
          <a:stretch>
            <a:fillRect t="-1000"/>
          </a:stretch>
        </a:blipFill>
      </dgm:spPr>
    </dgm:pt>
    <dgm:pt modelId="{76BC5457-2573-433F-A1AF-34A90370B1CE}" type="pres">
      <dgm:prSet presAssocID="{06337200-AF03-4589-A2F4-73670C60B69B}" presName="txNode" presStyleLbl="fgAcc1" presStyleIdx="1" presStyleCnt="2" custScaleX="106757" custScaleY="224137" custLinFactNeighborX="-17269" custLinFactNeighborY="70558">
        <dgm:presLayoutVars>
          <dgm:bulletEnabled val="1"/>
        </dgm:presLayoutVars>
      </dgm:prSet>
      <dgm:spPr/>
      <dgm:t>
        <a:bodyPr/>
        <a:lstStyle/>
        <a:p>
          <a:endParaRPr lang="es-CL"/>
        </a:p>
      </dgm:t>
    </dgm:pt>
  </dgm:ptLst>
  <dgm:cxnLst>
    <dgm:cxn modelId="{1CB5F804-5F95-4F35-8E0A-21D08582521F}" type="presOf" srcId="{75EFA1F9-2091-4ED7-A1F0-96D463C50DBD}" destId="{A99267FE-7841-4D9A-A498-6C49BCE95228}" srcOrd="0" destOrd="0" presId="urn:microsoft.com/office/officeart/2005/8/layout/chevronAccent+Icon"/>
    <dgm:cxn modelId="{31C8173B-D0D2-45CF-BC1F-6F79301A199A}" type="presOf" srcId="{E3618672-574C-4124-9715-EBD6FCDD60D8}" destId="{F16FFB04-2790-40D1-88B3-3BD26D975B6C}" srcOrd="0" destOrd="0" presId="urn:microsoft.com/office/officeart/2005/8/layout/chevronAccent+Icon"/>
    <dgm:cxn modelId="{A349C04F-499F-4371-A576-F369EB9323FC}" srcId="{75EFA1F9-2091-4ED7-A1F0-96D463C50DBD}" destId="{06337200-AF03-4589-A2F4-73670C60B69B}" srcOrd="1" destOrd="0" parTransId="{D1978E23-1EF2-4090-AD1D-EB767EDFFC0C}" sibTransId="{7C0F1681-9FE6-4A05-86E5-6D27603655C7}"/>
    <dgm:cxn modelId="{CF89F0F1-2042-4D14-96A2-4D26702F60F3}" type="presOf" srcId="{06337200-AF03-4589-A2F4-73670C60B69B}" destId="{76BC5457-2573-433F-A1AF-34A90370B1CE}" srcOrd="0" destOrd="0" presId="urn:microsoft.com/office/officeart/2005/8/layout/chevronAccent+Icon"/>
    <dgm:cxn modelId="{945B9935-15AF-495C-A94F-4AC63CB0D961}" srcId="{75EFA1F9-2091-4ED7-A1F0-96D463C50DBD}" destId="{E3618672-574C-4124-9715-EBD6FCDD60D8}" srcOrd="0" destOrd="0" parTransId="{0CE1AA12-9342-4A61-ADBB-C76E7D96FC28}" sibTransId="{33769169-E5C2-4972-BF83-A5388D0B249A}"/>
    <dgm:cxn modelId="{7326C56E-415F-4D2F-8595-9210DC60BF26}" type="presParOf" srcId="{A99267FE-7841-4D9A-A498-6C49BCE95228}" destId="{773EE371-25D4-4A93-8588-8D0E931E5B7B}" srcOrd="0" destOrd="0" presId="urn:microsoft.com/office/officeart/2005/8/layout/chevronAccent+Icon"/>
    <dgm:cxn modelId="{6CFE9F33-EA86-4E2B-B518-E92883082ACD}" type="presParOf" srcId="{773EE371-25D4-4A93-8588-8D0E931E5B7B}" destId="{63B259A5-924F-4163-9928-5083E5C1B539}" srcOrd="0" destOrd="0" presId="urn:microsoft.com/office/officeart/2005/8/layout/chevronAccent+Icon"/>
    <dgm:cxn modelId="{92E795BF-843C-4B8E-AEEF-3BE74780EC9D}" type="presParOf" srcId="{773EE371-25D4-4A93-8588-8D0E931E5B7B}" destId="{F16FFB04-2790-40D1-88B3-3BD26D975B6C}" srcOrd="1" destOrd="0" presId="urn:microsoft.com/office/officeart/2005/8/layout/chevronAccent+Icon"/>
    <dgm:cxn modelId="{2E13ED1E-9F41-4A5D-98F5-9453A3CC4A0E}" type="presParOf" srcId="{A99267FE-7841-4D9A-A498-6C49BCE95228}" destId="{E15B5FB8-F780-4BC6-8CA5-141A4C195CEE}" srcOrd="1" destOrd="0" presId="urn:microsoft.com/office/officeart/2005/8/layout/chevronAccent+Icon"/>
    <dgm:cxn modelId="{4C127320-D4F5-45FF-BD00-093A3066238F}" type="presParOf" srcId="{A99267FE-7841-4D9A-A498-6C49BCE95228}" destId="{8C2A7000-C70E-4452-B22F-954A790280C0}" srcOrd="2" destOrd="0" presId="urn:microsoft.com/office/officeart/2005/8/layout/chevronAccent+Icon"/>
    <dgm:cxn modelId="{BF802850-09DA-4EE9-A901-5EF7112A15A7}" type="presParOf" srcId="{8C2A7000-C70E-4452-B22F-954A790280C0}" destId="{92BA690F-A5BD-4BAE-BACA-82C4C76A457F}" srcOrd="0" destOrd="0" presId="urn:microsoft.com/office/officeart/2005/8/layout/chevronAccent+Icon"/>
    <dgm:cxn modelId="{88FBEFB8-538E-45DC-97C4-E921E1FCDBCB}" type="presParOf" srcId="{8C2A7000-C70E-4452-B22F-954A790280C0}" destId="{76BC5457-2573-433F-A1AF-34A90370B1CE}" srcOrd="1" destOrd="0" presId="urn:microsoft.com/office/officeart/2005/8/layout/chevronAccent+Icon"/>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3B259A5-924F-4163-9928-5083E5C1B539}">
      <dsp:nvSpPr>
        <dsp:cNvPr id="0" name=""/>
        <dsp:cNvSpPr/>
      </dsp:nvSpPr>
      <dsp:spPr>
        <a:xfrm>
          <a:off x="703426" y="397795"/>
          <a:ext cx="3075337" cy="1258389"/>
        </a:xfrm>
        <a:prstGeom prst="chevron">
          <a:avLst>
            <a:gd name="adj" fmla="val 40000"/>
          </a:avLst>
        </a:prstGeom>
        <a:blipFill dpi="0" rotWithShape="0">
          <a:blip xmlns:r="http://schemas.openxmlformats.org/officeDocument/2006/relationships" r:embed="rId1"/>
          <a:srcRect/>
          <a:stretch>
            <a:fillRect r="20000"/>
          </a:stretch>
        </a:blipFill>
        <a:ln w="55000" cap="flat" cmpd="thickThin" algn="ctr">
          <a:solidFill>
            <a:srgbClr val="92D050"/>
          </a:solidFill>
          <a:prstDash val="solid"/>
        </a:ln>
        <a:effectLst>
          <a:softEdge rad="12700"/>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F16FFB04-2790-40D1-88B3-3BD26D975B6C}">
      <dsp:nvSpPr>
        <dsp:cNvPr id="0" name=""/>
        <dsp:cNvSpPr/>
      </dsp:nvSpPr>
      <dsp:spPr>
        <a:xfrm>
          <a:off x="433230" y="1844493"/>
          <a:ext cx="3521946" cy="3522088"/>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s-CL" sz="1800" b="1" kern="1200" dirty="0" smtClean="0"/>
            <a:t>Año 1</a:t>
          </a:r>
        </a:p>
        <a:p>
          <a:pPr marL="261938" lvl="0" indent="-261938" algn="l" defTabSz="800100">
            <a:lnSpc>
              <a:spcPct val="90000"/>
            </a:lnSpc>
            <a:spcBef>
              <a:spcPct val="0"/>
            </a:spcBef>
            <a:spcAft>
              <a:spcPct val="35000"/>
            </a:spcAft>
          </a:pPr>
          <a:r>
            <a:rPr lang="es-CL" sz="1800" kern="1200" dirty="0" smtClean="0"/>
            <a:t>- Capacitación y discusión en la comunidad académica FCB </a:t>
          </a:r>
        </a:p>
        <a:p>
          <a:pPr marL="261938" lvl="0" indent="-261938" algn="l" defTabSz="800100">
            <a:lnSpc>
              <a:spcPct val="90000"/>
            </a:lnSpc>
            <a:spcBef>
              <a:spcPct val="0"/>
            </a:spcBef>
            <a:spcAft>
              <a:spcPct val="35000"/>
            </a:spcAft>
          </a:pPr>
          <a:r>
            <a:rPr lang="es-CL" sz="1800" kern="1200" dirty="0" smtClean="0"/>
            <a:t>- Desarrollo de herramientas de evaluación</a:t>
          </a:r>
        </a:p>
        <a:p>
          <a:pPr marL="261938" lvl="0" indent="-261938" algn="l" defTabSz="800100">
            <a:lnSpc>
              <a:spcPct val="90000"/>
            </a:lnSpc>
            <a:spcBef>
              <a:spcPct val="0"/>
            </a:spcBef>
            <a:spcAft>
              <a:spcPct val="35000"/>
            </a:spcAft>
          </a:pPr>
          <a:r>
            <a:rPr lang="es-CL" sz="1800" kern="1200" dirty="0" smtClean="0"/>
            <a:t>- Habilitación de salas</a:t>
          </a:r>
        </a:p>
        <a:p>
          <a:pPr marL="261938" lvl="0" indent="-261938" algn="l" defTabSz="800100">
            <a:lnSpc>
              <a:spcPct val="90000"/>
            </a:lnSpc>
            <a:spcBef>
              <a:spcPct val="0"/>
            </a:spcBef>
            <a:spcAft>
              <a:spcPct val="35000"/>
            </a:spcAft>
          </a:pPr>
          <a:r>
            <a:rPr lang="es-CL" sz="1800" kern="1200" dirty="0" smtClean="0"/>
            <a:t>- Seminario</a:t>
          </a:r>
          <a:endParaRPr lang="es-CL" sz="1800" kern="1200" dirty="0"/>
        </a:p>
      </dsp:txBody>
      <dsp:txXfrm>
        <a:off x="433230" y="1844493"/>
        <a:ext cx="3521946" cy="3522088"/>
      </dsp:txXfrm>
    </dsp:sp>
    <dsp:sp modelId="{92BA690F-A5BD-4BAE-BACA-82C4C76A457F}">
      <dsp:nvSpPr>
        <dsp:cNvPr id="0" name=""/>
        <dsp:cNvSpPr/>
      </dsp:nvSpPr>
      <dsp:spPr>
        <a:xfrm>
          <a:off x="4605843" y="0"/>
          <a:ext cx="3623756" cy="2455065"/>
        </a:xfrm>
        <a:prstGeom prst="chevron">
          <a:avLst>
            <a:gd name="adj" fmla="val 40000"/>
          </a:avLst>
        </a:prstGeom>
        <a:blipFill dpi="0" rotWithShape="0">
          <a:blip xmlns:r="http://schemas.openxmlformats.org/officeDocument/2006/relationships" r:embed="rId2"/>
          <a:srcRect/>
          <a:stretch>
            <a:fillRect t="-1000"/>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BC5457-2573-433F-A1AF-34A90370B1CE}">
      <dsp:nvSpPr>
        <dsp:cNvPr id="0" name=""/>
        <dsp:cNvSpPr/>
      </dsp:nvSpPr>
      <dsp:spPr>
        <a:xfrm>
          <a:off x="4432353" y="2261407"/>
          <a:ext cx="3266829" cy="3135161"/>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l" defTabSz="800100">
            <a:lnSpc>
              <a:spcPct val="90000"/>
            </a:lnSpc>
            <a:spcBef>
              <a:spcPct val="0"/>
            </a:spcBef>
            <a:spcAft>
              <a:spcPct val="35000"/>
            </a:spcAft>
          </a:pPr>
          <a:r>
            <a:rPr lang="es-CL" sz="1800" b="1" kern="1200" dirty="0" smtClean="0"/>
            <a:t>Año 2</a:t>
          </a:r>
        </a:p>
        <a:p>
          <a:pPr lvl="0" algn="l" defTabSz="800100">
            <a:lnSpc>
              <a:spcPct val="90000"/>
            </a:lnSpc>
            <a:spcBef>
              <a:spcPct val="0"/>
            </a:spcBef>
            <a:spcAft>
              <a:spcPct val="35000"/>
            </a:spcAft>
          </a:pPr>
          <a:r>
            <a:rPr lang="es-CL" sz="1800" b="1" kern="1200" dirty="0" smtClean="0"/>
            <a:t>- Intervención Semestre I </a:t>
          </a:r>
        </a:p>
        <a:p>
          <a:pPr marL="261938" lvl="0" indent="-261938" algn="l" defTabSz="800100">
            <a:lnSpc>
              <a:spcPct val="90000"/>
            </a:lnSpc>
            <a:spcBef>
              <a:spcPct val="0"/>
            </a:spcBef>
            <a:spcAft>
              <a:spcPct val="35000"/>
            </a:spcAft>
          </a:pPr>
          <a:r>
            <a:rPr lang="es-CL" sz="1800" kern="1200" dirty="0" smtClean="0"/>
            <a:t>- Aplicación de herramientas de evaluación</a:t>
          </a:r>
        </a:p>
        <a:p>
          <a:pPr marL="261938" lvl="0" indent="-261938" algn="l" defTabSz="800100">
            <a:lnSpc>
              <a:spcPct val="90000"/>
            </a:lnSpc>
            <a:spcBef>
              <a:spcPct val="0"/>
            </a:spcBef>
            <a:spcAft>
              <a:spcPct val="35000"/>
            </a:spcAft>
          </a:pPr>
          <a:r>
            <a:rPr lang="es-CL" sz="1800" kern="1200" dirty="0" smtClean="0"/>
            <a:t>- Taller nivelación de competencias de indagación científica</a:t>
          </a:r>
          <a:endParaRPr lang="es-CL" sz="1800" kern="1200" dirty="0"/>
        </a:p>
      </dsp:txBody>
      <dsp:txXfrm>
        <a:off x="4432353" y="2261407"/>
        <a:ext cx="3266829" cy="3135161"/>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Proceso cheurón destacado"/>
  <dgm:desc val="Se usa para mostrar pasos secuenciales en una tarea, un proceso o un flujo de trabajo, o bien para realzar el movimiento o la dirección. Funciona mejor con una cantidad mínima de texto de nivel 1 y 2."/>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3 Triángulo rectángulo"/>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grpSp>
        <p:nvGrpSpPr>
          <p:cNvPr id="5" name="15 Grupo"/>
          <p:cNvGrpSpPr>
            <a:grpSpLocks/>
          </p:cNvGrpSpPr>
          <p:nvPr/>
        </p:nvGrpSpPr>
        <p:grpSpPr bwMode="auto">
          <a:xfrm>
            <a:off x="-3175" y="4953000"/>
            <a:ext cx="9147175" cy="1911350"/>
            <a:chOff x="-3765" y="4832896"/>
            <a:chExt cx="9147765" cy="2032192"/>
          </a:xfrm>
        </p:grpSpPr>
        <p:sp>
          <p:nvSpPr>
            <p:cNvPr id="6" name="5 Forma libre"/>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6 Forma libre"/>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8" name="7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0" name="9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8 Título"/>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s-ES" smtClean="0"/>
              <a:t>Haga clic para modificar el estilo de título del patrón</a:t>
            </a:r>
            <a:endParaRPr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s-ES" smtClean="0"/>
              <a:t>Haga clic para modificar el estilo de subtítulo del patrón</a:t>
            </a:r>
            <a:endParaRPr lang="en-US"/>
          </a:p>
        </p:txBody>
      </p:sp>
      <p:sp>
        <p:nvSpPr>
          <p:cNvPr id="11" name="29 Marcador de fecha"/>
          <p:cNvSpPr>
            <a:spLocks noGrp="1"/>
          </p:cNvSpPr>
          <p:nvPr>
            <p:ph type="dt" sz="half" idx="10"/>
          </p:nvPr>
        </p:nvSpPr>
        <p:spPr/>
        <p:txBody>
          <a:bodyPr/>
          <a:lstStyle>
            <a:lvl1pPr>
              <a:defRPr smtClean="0">
                <a:solidFill>
                  <a:srgbClr val="FFFFFF"/>
                </a:solidFill>
              </a:defRPr>
            </a:lvl1pPr>
            <a:extLst/>
          </a:lstStyle>
          <a:p>
            <a:pPr>
              <a:defRPr/>
            </a:pPr>
            <a:fld id="{38BDA375-13E9-4A4C-9BA8-9AE599C6ADE9}" type="datetimeFigureOut">
              <a:rPr lang="es-ES"/>
              <a:pPr>
                <a:defRPr/>
              </a:pPr>
              <a:t>28/05/2014</a:t>
            </a:fld>
            <a:endParaRPr lang="es-ES"/>
          </a:p>
        </p:txBody>
      </p:sp>
      <p:sp>
        <p:nvSpPr>
          <p:cNvPr id="12" name="18 Marcador de pie de página"/>
          <p:cNvSpPr>
            <a:spLocks noGrp="1"/>
          </p:cNvSpPr>
          <p:nvPr>
            <p:ph type="ftr" sz="quarter" idx="11"/>
          </p:nvPr>
        </p:nvSpPr>
        <p:spPr/>
        <p:txBody>
          <a:bodyPr/>
          <a:lstStyle>
            <a:lvl1pPr>
              <a:defRPr>
                <a:solidFill>
                  <a:schemeClr val="accent1">
                    <a:tint val="20000"/>
                  </a:schemeClr>
                </a:solidFill>
              </a:defRPr>
            </a:lvl1pPr>
            <a:extLst/>
          </a:lstStyle>
          <a:p>
            <a:pPr>
              <a:defRPr/>
            </a:pPr>
            <a:endParaRPr lang="es-ES"/>
          </a:p>
        </p:txBody>
      </p:sp>
      <p:sp>
        <p:nvSpPr>
          <p:cNvPr id="13" name="26 Marcador de número de diapositiva"/>
          <p:cNvSpPr>
            <a:spLocks noGrp="1"/>
          </p:cNvSpPr>
          <p:nvPr>
            <p:ph type="sldNum" sz="quarter" idx="12"/>
          </p:nvPr>
        </p:nvSpPr>
        <p:spPr/>
        <p:txBody>
          <a:bodyPr/>
          <a:lstStyle>
            <a:lvl1pPr>
              <a:defRPr smtClean="0">
                <a:solidFill>
                  <a:srgbClr val="FFFFFF"/>
                </a:solidFill>
              </a:defRPr>
            </a:lvl1pPr>
            <a:extLst/>
          </a:lstStyle>
          <a:p>
            <a:pPr>
              <a:defRPr/>
            </a:pPr>
            <a:fld id="{FA4045B9-9936-410E-9024-1C698FB1F5A0}"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548119D4-D60F-44D3-A7F4-9A11D3C88510}" type="datetimeFigureOut">
              <a:rPr lang="es-ES"/>
              <a:pPr>
                <a:defRPr/>
              </a:pPr>
              <a:t>28/05/2014</a:t>
            </a:fld>
            <a:endParaRPr lang="es-ES"/>
          </a:p>
        </p:txBody>
      </p:sp>
      <p:sp>
        <p:nvSpPr>
          <p:cNvPr id="5" name="21 Marcador de pie de página"/>
          <p:cNvSpPr>
            <a:spLocks noGrp="1"/>
          </p:cNvSpPr>
          <p:nvPr>
            <p:ph type="ftr" sz="quarter" idx="11"/>
          </p:nvPr>
        </p:nvSpPr>
        <p:spPr/>
        <p:txBody>
          <a:bodyPr/>
          <a:lstStyle>
            <a:lvl1pPr>
              <a:defRPr/>
            </a:lvl1pPr>
          </a:lstStyle>
          <a:p>
            <a:pPr>
              <a:defRPr/>
            </a:pPr>
            <a:endParaRPr lang="es-ES"/>
          </a:p>
        </p:txBody>
      </p:sp>
      <p:sp>
        <p:nvSpPr>
          <p:cNvPr id="6" name="17 Marcador de número de diapositiva"/>
          <p:cNvSpPr>
            <a:spLocks noGrp="1"/>
          </p:cNvSpPr>
          <p:nvPr>
            <p:ph type="sldNum" sz="quarter" idx="12"/>
          </p:nvPr>
        </p:nvSpPr>
        <p:spPr/>
        <p:txBody>
          <a:bodyPr/>
          <a:lstStyle>
            <a:lvl1pPr>
              <a:defRPr/>
            </a:lvl1pPr>
          </a:lstStyle>
          <a:p>
            <a:pPr>
              <a:defRPr/>
            </a:pPr>
            <a:fld id="{6E8A0785-485F-4CD2-A5C7-B8449441C65C}"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57C63793-D773-4B38-860E-3AC11B2FEB78}" type="datetimeFigureOut">
              <a:rPr lang="es-ES"/>
              <a:pPr>
                <a:defRPr/>
              </a:pPr>
              <a:t>28/05/2014</a:t>
            </a:fld>
            <a:endParaRPr lang="es-ES"/>
          </a:p>
        </p:txBody>
      </p:sp>
      <p:sp>
        <p:nvSpPr>
          <p:cNvPr id="5" name="21 Marcador de pie de página"/>
          <p:cNvSpPr>
            <a:spLocks noGrp="1"/>
          </p:cNvSpPr>
          <p:nvPr>
            <p:ph type="ftr" sz="quarter" idx="11"/>
          </p:nvPr>
        </p:nvSpPr>
        <p:spPr/>
        <p:txBody>
          <a:bodyPr/>
          <a:lstStyle>
            <a:lvl1pPr>
              <a:defRPr/>
            </a:lvl1pPr>
          </a:lstStyle>
          <a:p>
            <a:pPr>
              <a:defRPr/>
            </a:pPr>
            <a:endParaRPr lang="es-ES"/>
          </a:p>
        </p:txBody>
      </p:sp>
      <p:sp>
        <p:nvSpPr>
          <p:cNvPr id="6" name="17 Marcador de número de diapositiva"/>
          <p:cNvSpPr>
            <a:spLocks noGrp="1"/>
          </p:cNvSpPr>
          <p:nvPr>
            <p:ph type="sldNum" sz="quarter" idx="12"/>
          </p:nvPr>
        </p:nvSpPr>
        <p:spPr/>
        <p:txBody>
          <a:bodyPr/>
          <a:lstStyle>
            <a:lvl1pPr>
              <a:defRPr/>
            </a:lvl1pPr>
          </a:lstStyle>
          <a:p>
            <a:pPr>
              <a:defRPr/>
            </a:pPr>
            <a:fld id="{0A300AEE-1CFD-42F1-9D8E-8D38BD0DC839}"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Título"/>
          <p:cNvSpPr>
            <a:spLocks noGrp="1"/>
          </p:cNvSpPr>
          <p:nvPr>
            <p:ph type="title"/>
          </p:nvPr>
        </p:nvSpPr>
        <p:spPr/>
        <p:txBody>
          <a:bodyPr rtlCol="0"/>
          <a:lstStyle>
            <a:extLst/>
          </a:lstStyle>
          <a:p>
            <a:r>
              <a:rPr lang="es-ES" smtClean="0"/>
              <a:t>Haga clic para modificar el estilo de título del patrón</a:t>
            </a:r>
            <a:endParaRPr lang="en-US"/>
          </a:p>
        </p:txBody>
      </p:sp>
      <p:sp>
        <p:nvSpPr>
          <p:cNvPr id="4" name="9 Marcador de fecha"/>
          <p:cNvSpPr>
            <a:spLocks noGrp="1"/>
          </p:cNvSpPr>
          <p:nvPr>
            <p:ph type="dt" sz="half" idx="10"/>
          </p:nvPr>
        </p:nvSpPr>
        <p:spPr/>
        <p:txBody>
          <a:bodyPr/>
          <a:lstStyle>
            <a:lvl1pPr>
              <a:defRPr/>
            </a:lvl1pPr>
          </a:lstStyle>
          <a:p>
            <a:pPr>
              <a:defRPr/>
            </a:pPr>
            <a:fld id="{8C99015D-9725-4F88-A5BD-C149D7DA4DD1}" type="datetimeFigureOut">
              <a:rPr lang="es-ES"/>
              <a:pPr>
                <a:defRPr/>
              </a:pPr>
              <a:t>28/05/2014</a:t>
            </a:fld>
            <a:endParaRPr lang="es-ES"/>
          </a:p>
        </p:txBody>
      </p:sp>
      <p:sp>
        <p:nvSpPr>
          <p:cNvPr id="5" name="21 Marcador de pie de página"/>
          <p:cNvSpPr>
            <a:spLocks noGrp="1"/>
          </p:cNvSpPr>
          <p:nvPr>
            <p:ph type="ftr" sz="quarter" idx="11"/>
          </p:nvPr>
        </p:nvSpPr>
        <p:spPr/>
        <p:txBody>
          <a:bodyPr/>
          <a:lstStyle>
            <a:lvl1pPr>
              <a:defRPr/>
            </a:lvl1pPr>
          </a:lstStyle>
          <a:p>
            <a:pPr>
              <a:defRPr/>
            </a:pPr>
            <a:endParaRPr lang="es-ES"/>
          </a:p>
        </p:txBody>
      </p:sp>
      <p:sp>
        <p:nvSpPr>
          <p:cNvPr id="6" name="17 Marcador de número de diapositiva"/>
          <p:cNvSpPr>
            <a:spLocks noGrp="1"/>
          </p:cNvSpPr>
          <p:nvPr>
            <p:ph type="sldNum" sz="quarter" idx="12"/>
          </p:nvPr>
        </p:nvSpPr>
        <p:spPr/>
        <p:txBody>
          <a:bodyPr/>
          <a:lstStyle>
            <a:lvl1pPr>
              <a:defRPr/>
            </a:lvl1pPr>
          </a:lstStyle>
          <a:p>
            <a:pPr>
              <a:defRPr/>
            </a:pPr>
            <a:fld id="{79F4BC20-611F-4490-9F44-B4D69E82F464}"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4" name="3 Cheurón"/>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5" name="4 Cheurón"/>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2" name="1 Título"/>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s-ES" smtClean="0"/>
              <a:t>Haga clic para modificar el estilo de texto del patrón</a:t>
            </a:r>
          </a:p>
        </p:txBody>
      </p:sp>
      <p:sp>
        <p:nvSpPr>
          <p:cNvPr id="6" name="3 Marcador de fecha"/>
          <p:cNvSpPr>
            <a:spLocks noGrp="1"/>
          </p:cNvSpPr>
          <p:nvPr>
            <p:ph type="dt" sz="half" idx="10"/>
          </p:nvPr>
        </p:nvSpPr>
        <p:spPr/>
        <p:txBody>
          <a:bodyPr/>
          <a:lstStyle>
            <a:lvl1pPr>
              <a:defRPr/>
            </a:lvl1pPr>
            <a:extLst/>
          </a:lstStyle>
          <a:p>
            <a:pPr>
              <a:defRPr/>
            </a:pPr>
            <a:fld id="{46C82BB2-A02A-4838-B1C8-148413A058AC}" type="datetimeFigureOut">
              <a:rPr lang="es-ES"/>
              <a:pPr>
                <a:defRPr/>
              </a:pPr>
              <a:t>28/05/2014</a:t>
            </a:fld>
            <a:endParaRPr lang="es-ES"/>
          </a:p>
        </p:txBody>
      </p:sp>
      <p:sp>
        <p:nvSpPr>
          <p:cNvPr id="7" name="4 Marcador de pie de página"/>
          <p:cNvSpPr>
            <a:spLocks noGrp="1"/>
          </p:cNvSpPr>
          <p:nvPr>
            <p:ph type="ftr" sz="quarter" idx="11"/>
          </p:nvPr>
        </p:nvSpPr>
        <p:spPr/>
        <p:txBody>
          <a:bodyPr/>
          <a:lstStyle>
            <a:lvl1pPr>
              <a:defRPr/>
            </a:lvl1pPr>
            <a:extLst/>
          </a:lstStyle>
          <a:p>
            <a:pPr>
              <a:defRPr/>
            </a:pPr>
            <a:endParaRPr lang="es-ES"/>
          </a:p>
        </p:txBody>
      </p:sp>
      <p:sp>
        <p:nvSpPr>
          <p:cNvPr id="8" name="5 Marcador de número de diapositiva"/>
          <p:cNvSpPr>
            <a:spLocks noGrp="1"/>
          </p:cNvSpPr>
          <p:nvPr>
            <p:ph type="sldNum" sz="quarter" idx="12"/>
          </p:nvPr>
        </p:nvSpPr>
        <p:spPr/>
        <p:txBody>
          <a:bodyPr/>
          <a:lstStyle>
            <a:lvl1pPr>
              <a:defRPr/>
            </a:lvl1pPr>
            <a:extLst/>
          </a:lstStyle>
          <a:p>
            <a:pPr>
              <a:defRPr/>
            </a:pPr>
            <a:fld id="{4337C810-1E33-4618-9066-BFF2535218B7}" type="slidenum">
              <a:rPr lang="es-ES"/>
              <a:pPr>
                <a:defRPr/>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8" name="7 Título"/>
          <p:cNvSpPr>
            <a:spLocks noGrp="1"/>
          </p:cNvSpPr>
          <p:nvPr>
            <p:ph type="title"/>
          </p:nvPr>
        </p:nvSpPr>
        <p:spPr/>
        <p:txBody>
          <a:bodyPr rtlCol="0"/>
          <a:lstStyle>
            <a:extLst/>
          </a:lstStyle>
          <a:p>
            <a:r>
              <a:rPr lang="es-ES" smtClean="0"/>
              <a:t>Haga clic para modificar el estilo de título del patrón</a:t>
            </a:r>
            <a:endParaRPr lang="en-US"/>
          </a:p>
        </p:txBody>
      </p:sp>
      <p:sp>
        <p:nvSpPr>
          <p:cNvPr id="5" name="4 Marcador de fecha"/>
          <p:cNvSpPr>
            <a:spLocks noGrp="1"/>
          </p:cNvSpPr>
          <p:nvPr>
            <p:ph type="dt" sz="half" idx="10"/>
          </p:nvPr>
        </p:nvSpPr>
        <p:spPr/>
        <p:txBody>
          <a:bodyPr/>
          <a:lstStyle>
            <a:lvl1pPr>
              <a:defRPr/>
            </a:lvl1pPr>
            <a:extLst/>
          </a:lstStyle>
          <a:p>
            <a:pPr>
              <a:defRPr/>
            </a:pPr>
            <a:fld id="{1F743AC1-6C3F-4332-AF8F-9196A04C1A30}" type="datetimeFigureOut">
              <a:rPr lang="es-ES"/>
              <a:pPr>
                <a:defRPr/>
              </a:pPr>
              <a:t>28/05/2014</a:t>
            </a:fld>
            <a:endParaRPr lang="es-ES"/>
          </a:p>
        </p:txBody>
      </p:sp>
      <p:sp>
        <p:nvSpPr>
          <p:cNvPr id="6" name="5 Marcador de pie de página"/>
          <p:cNvSpPr>
            <a:spLocks noGrp="1"/>
          </p:cNvSpPr>
          <p:nvPr>
            <p:ph type="ftr" sz="quarter" idx="11"/>
          </p:nvPr>
        </p:nvSpPr>
        <p:spPr/>
        <p:txBody>
          <a:bodyPr/>
          <a:lstStyle>
            <a:lvl1pPr>
              <a:defRPr/>
            </a:lvl1pPr>
            <a:extLst/>
          </a:lstStyle>
          <a:p>
            <a:pPr>
              <a:defRPr/>
            </a:pPr>
            <a:endParaRPr lang="es-ES"/>
          </a:p>
        </p:txBody>
      </p:sp>
      <p:sp>
        <p:nvSpPr>
          <p:cNvPr id="7" name="6 Marcador de número de diapositiva"/>
          <p:cNvSpPr>
            <a:spLocks noGrp="1"/>
          </p:cNvSpPr>
          <p:nvPr>
            <p:ph type="sldNum" sz="quarter" idx="12"/>
          </p:nvPr>
        </p:nvSpPr>
        <p:spPr/>
        <p:txBody>
          <a:bodyPr/>
          <a:lstStyle>
            <a:lvl1pPr>
              <a:defRPr/>
            </a:lvl1pPr>
            <a:extLst/>
          </a:lstStyle>
          <a:p>
            <a:pPr>
              <a:defRPr/>
            </a:pPr>
            <a:fld id="{EE69013C-92C7-4EC0-82E9-E64D6476F5C8}" type="slidenum">
              <a:rPr lang="es-ES"/>
              <a:pPr>
                <a:defRPr/>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lstStyle>
            <a:lvl1pPr>
              <a:defRPr/>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lvl1pPr>
              <a:defRPr/>
            </a:lvl1pPr>
            <a:extLst/>
          </a:lstStyle>
          <a:p>
            <a:pPr>
              <a:defRPr/>
            </a:pPr>
            <a:fld id="{511CE852-BC8F-4415-934B-291B1EBB86D4}" type="datetimeFigureOut">
              <a:rPr lang="es-ES"/>
              <a:pPr>
                <a:defRPr/>
              </a:pPr>
              <a:t>28/05/2014</a:t>
            </a:fld>
            <a:endParaRPr lang="es-ES"/>
          </a:p>
        </p:txBody>
      </p:sp>
      <p:sp>
        <p:nvSpPr>
          <p:cNvPr id="8" name="7 Marcador de pie de página"/>
          <p:cNvSpPr>
            <a:spLocks noGrp="1"/>
          </p:cNvSpPr>
          <p:nvPr>
            <p:ph type="ftr" sz="quarter" idx="11"/>
          </p:nvPr>
        </p:nvSpPr>
        <p:spPr/>
        <p:txBody>
          <a:bodyPr/>
          <a:lstStyle>
            <a:lvl1pPr>
              <a:defRPr/>
            </a:lvl1pPr>
            <a:extLst/>
          </a:lstStyle>
          <a:p>
            <a:pPr>
              <a:defRPr/>
            </a:pPr>
            <a:endParaRPr lang="es-ES"/>
          </a:p>
        </p:txBody>
      </p:sp>
      <p:sp>
        <p:nvSpPr>
          <p:cNvPr id="9" name="8 Marcador de número de diapositiva"/>
          <p:cNvSpPr>
            <a:spLocks noGrp="1"/>
          </p:cNvSpPr>
          <p:nvPr>
            <p:ph type="sldNum" sz="quarter" idx="12"/>
          </p:nvPr>
        </p:nvSpPr>
        <p:spPr/>
        <p:txBody>
          <a:bodyPr/>
          <a:lstStyle>
            <a:lvl1pPr>
              <a:defRPr/>
            </a:lvl1pPr>
            <a:extLst/>
          </a:lstStyle>
          <a:p>
            <a:pPr>
              <a:defRPr/>
            </a:pPr>
            <a:fld id="{970C329D-05E2-40BD-B892-18DA30AAFB57}" type="slidenum">
              <a:rPr lang="es-ES"/>
              <a:pPr>
                <a:defRPr/>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6" name="5 Título"/>
          <p:cNvSpPr>
            <a:spLocks noGrp="1"/>
          </p:cNvSpPr>
          <p:nvPr>
            <p:ph type="title"/>
          </p:nvPr>
        </p:nvSpPr>
        <p:spPr/>
        <p:txBody>
          <a:bodyPr rtlCol="0"/>
          <a:lstStyle>
            <a:extLst/>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lvl1pPr>
              <a:defRPr/>
            </a:lvl1pPr>
            <a:extLst/>
          </a:lstStyle>
          <a:p>
            <a:pPr>
              <a:defRPr/>
            </a:pPr>
            <a:fld id="{E44C6025-52B6-4BB1-8F90-0EB570BF90B1}" type="datetimeFigureOut">
              <a:rPr lang="es-ES"/>
              <a:pPr>
                <a:defRPr/>
              </a:pPr>
              <a:t>28/05/2014</a:t>
            </a:fld>
            <a:endParaRPr lang="es-ES"/>
          </a:p>
        </p:txBody>
      </p:sp>
      <p:sp>
        <p:nvSpPr>
          <p:cNvPr id="4" name="3 Marcador de pie de página"/>
          <p:cNvSpPr>
            <a:spLocks noGrp="1"/>
          </p:cNvSpPr>
          <p:nvPr>
            <p:ph type="ftr" sz="quarter" idx="11"/>
          </p:nvPr>
        </p:nvSpPr>
        <p:spPr/>
        <p:txBody>
          <a:bodyPr/>
          <a:lstStyle>
            <a:lvl1pPr>
              <a:defRPr/>
            </a:lvl1pPr>
            <a:extLst/>
          </a:lstStyle>
          <a:p>
            <a:pPr>
              <a:defRPr/>
            </a:pPr>
            <a:endParaRPr lang="es-ES"/>
          </a:p>
        </p:txBody>
      </p:sp>
      <p:sp>
        <p:nvSpPr>
          <p:cNvPr id="5" name="4 Marcador de número de diapositiva"/>
          <p:cNvSpPr>
            <a:spLocks noGrp="1"/>
          </p:cNvSpPr>
          <p:nvPr>
            <p:ph type="sldNum" sz="quarter" idx="12"/>
          </p:nvPr>
        </p:nvSpPr>
        <p:spPr/>
        <p:txBody>
          <a:bodyPr/>
          <a:lstStyle>
            <a:lvl1pPr>
              <a:defRPr/>
            </a:lvl1pPr>
            <a:extLst/>
          </a:lstStyle>
          <a:p>
            <a:pPr>
              <a:defRPr/>
            </a:pPr>
            <a:fld id="{FF453019-A135-40F8-A674-293EE63CADE5}" type="slidenum">
              <a:rPr lang="es-ES"/>
              <a:pPr>
                <a:defRPr/>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9 Marcador de fecha"/>
          <p:cNvSpPr>
            <a:spLocks noGrp="1"/>
          </p:cNvSpPr>
          <p:nvPr>
            <p:ph type="dt" sz="half" idx="10"/>
          </p:nvPr>
        </p:nvSpPr>
        <p:spPr/>
        <p:txBody>
          <a:bodyPr/>
          <a:lstStyle>
            <a:lvl1pPr>
              <a:defRPr/>
            </a:lvl1pPr>
          </a:lstStyle>
          <a:p>
            <a:pPr>
              <a:defRPr/>
            </a:pPr>
            <a:fld id="{BF49565D-602F-467E-A737-380ECD4C5E0F}" type="datetimeFigureOut">
              <a:rPr lang="es-ES"/>
              <a:pPr>
                <a:defRPr/>
              </a:pPr>
              <a:t>28/05/2014</a:t>
            </a:fld>
            <a:endParaRPr lang="es-ES"/>
          </a:p>
        </p:txBody>
      </p:sp>
      <p:sp>
        <p:nvSpPr>
          <p:cNvPr id="3" name="21 Marcador de pie de página"/>
          <p:cNvSpPr>
            <a:spLocks noGrp="1"/>
          </p:cNvSpPr>
          <p:nvPr>
            <p:ph type="ftr" sz="quarter" idx="11"/>
          </p:nvPr>
        </p:nvSpPr>
        <p:spPr/>
        <p:txBody>
          <a:bodyPr/>
          <a:lstStyle>
            <a:lvl1pPr>
              <a:defRPr/>
            </a:lvl1pPr>
          </a:lstStyle>
          <a:p>
            <a:pPr>
              <a:defRPr/>
            </a:pPr>
            <a:endParaRPr lang="es-ES"/>
          </a:p>
        </p:txBody>
      </p:sp>
      <p:sp>
        <p:nvSpPr>
          <p:cNvPr id="4" name="17 Marcador de número de diapositiva"/>
          <p:cNvSpPr>
            <a:spLocks noGrp="1"/>
          </p:cNvSpPr>
          <p:nvPr>
            <p:ph type="sldNum" sz="quarter" idx="12"/>
          </p:nvPr>
        </p:nvSpPr>
        <p:spPr/>
        <p:txBody>
          <a:bodyPr/>
          <a:lstStyle>
            <a:lvl1pPr>
              <a:defRPr/>
            </a:lvl1pPr>
          </a:lstStyle>
          <a:p>
            <a:pPr>
              <a:defRPr/>
            </a:pPr>
            <a:fld id="{12ED1047-4E56-4004-B3D7-F1A5B882923B}"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s-ES" smtClean="0"/>
              <a:t>Haga clic para modificar el estilo de título del patrón</a:t>
            </a:r>
            <a:endParaRPr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lvl1pPr>
              <a:defRPr/>
            </a:lvl1pPr>
            <a:extLst/>
          </a:lstStyle>
          <a:p>
            <a:pPr>
              <a:defRPr/>
            </a:pPr>
            <a:fld id="{FBA345FE-24E4-4A21-873B-11CFA0C3E0BF}" type="datetimeFigureOut">
              <a:rPr lang="es-ES"/>
              <a:pPr>
                <a:defRPr/>
              </a:pPr>
              <a:t>28/05/2014</a:t>
            </a:fld>
            <a:endParaRPr lang="es-ES"/>
          </a:p>
        </p:txBody>
      </p:sp>
      <p:sp>
        <p:nvSpPr>
          <p:cNvPr id="6" name="5 Marcador de pie de página"/>
          <p:cNvSpPr>
            <a:spLocks noGrp="1"/>
          </p:cNvSpPr>
          <p:nvPr>
            <p:ph type="ftr" sz="quarter" idx="11"/>
          </p:nvPr>
        </p:nvSpPr>
        <p:spPr/>
        <p:txBody>
          <a:bodyPr/>
          <a:lstStyle>
            <a:lvl1pPr>
              <a:defRPr/>
            </a:lvl1pPr>
            <a:extLst/>
          </a:lstStyle>
          <a:p>
            <a:pPr>
              <a:defRPr/>
            </a:pPr>
            <a:endParaRPr lang="es-ES"/>
          </a:p>
        </p:txBody>
      </p:sp>
      <p:sp>
        <p:nvSpPr>
          <p:cNvPr id="7" name="6 Marcador de número de diapositiva"/>
          <p:cNvSpPr>
            <a:spLocks noGrp="1"/>
          </p:cNvSpPr>
          <p:nvPr>
            <p:ph type="sldNum" sz="quarter" idx="12"/>
          </p:nvPr>
        </p:nvSpPr>
        <p:spPr/>
        <p:txBody>
          <a:bodyPr/>
          <a:lstStyle>
            <a:lvl1pPr>
              <a:defRPr/>
            </a:lvl1pPr>
            <a:extLst/>
          </a:lstStyle>
          <a:p>
            <a:pPr>
              <a:defRPr/>
            </a:pPr>
            <a:fld id="{CE18620B-8DED-42D8-990D-40326E737A5B}" type="slidenum">
              <a:rPr lang="es-ES"/>
              <a:pPr>
                <a:defRPr/>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5" name="4 Forma libre"/>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6" name="5 Forma libre"/>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6 Triángulo rectángulo"/>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8" name="7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Cheurón"/>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10" name="9 Cheurón"/>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4" name="3 Marcador de texto"/>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s-ES" noProof="0" smtClean="0"/>
              <a:t>Haga clic en el icono para agregar una imagen</a:t>
            </a:r>
            <a:endParaRPr lang="en-US" noProof="0" dirty="0"/>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s-ES" smtClean="0"/>
              <a:t>Haga clic para modificar el estilo de título del patrón</a:t>
            </a:r>
            <a:endParaRPr lang="en-US"/>
          </a:p>
        </p:txBody>
      </p:sp>
      <p:sp>
        <p:nvSpPr>
          <p:cNvPr id="11" name="4 Marcador de fecha"/>
          <p:cNvSpPr>
            <a:spLocks noGrp="1"/>
          </p:cNvSpPr>
          <p:nvPr>
            <p:ph type="dt" sz="half" idx="10"/>
          </p:nvPr>
        </p:nvSpPr>
        <p:spPr/>
        <p:txBody>
          <a:bodyPr/>
          <a:lstStyle>
            <a:lvl1pPr>
              <a:defRPr smtClean="0">
                <a:solidFill>
                  <a:schemeClr val="tx1"/>
                </a:solidFill>
              </a:defRPr>
            </a:lvl1pPr>
            <a:extLst/>
          </a:lstStyle>
          <a:p>
            <a:pPr>
              <a:defRPr/>
            </a:pPr>
            <a:fld id="{816F917C-2091-4C77-847D-7D68B1FC908E}" type="datetimeFigureOut">
              <a:rPr lang="es-ES"/>
              <a:pPr>
                <a:defRPr/>
              </a:pPr>
              <a:t>28/05/2014</a:t>
            </a:fld>
            <a:endParaRPr lang="es-ES"/>
          </a:p>
        </p:txBody>
      </p:sp>
      <p:sp>
        <p:nvSpPr>
          <p:cNvPr id="12" name="5 Marcador de pie de página"/>
          <p:cNvSpPr>
            <a:spLocks noGrp="1"/>
          </p:cNvSpPr>
          <p:nvPr>
            <p:ph type="ftr" sz="quarter" idx="11"/>
          </p:nvPr>
        </p:nvSpPr>
        <p:spPr/>
        <p:txBody>
          <a:bodyPr/>
          <a:lstStyle>
            <a:lvl1pPr>
              <a:defRPr>
                <a:solidFill>
                  <a:schemeClr val="tx1"/>
                </a:solidFill>
              </a:defRPr>
            </a:lvl1pPr>
            <a:extLst/>
          </a:lstStyle>
          <a:p>
            <a:pPr>
              <a:defRPr/>
            </a:pPr>
            <a:endParaRPr lang="es-ES"/>
          </a:p>
        </p:txBody>
      </p:sp>
      <p:sp>
        <p:nvSpPr>
          <p:cNvPr id="13" name="6 Marcador de número de diapositiva"/>
          <p:cNvSpPr>
            <a:spLocks noGrp="1"/>
          </p:cNvSpPr>
          <p:nvPr>
            <p:ph type="sldNum" sz="quarter" idx="12"/>
          </p:nvPr>
        </p:nvSpPr>
        <p:spPr/>
        <p:txBody>
          <a:bodyPr/>
          <a:lstStyle>
            <a:lvl1pPr>
              <a:defRPr smtClean="0">
                <a:solidFill>
                  <a:schemeClr val="tx1"/>
                </a:solidFill>
              </a:defRPr>
            </a:lvl1pPr>
            <a:extLst/>
          </a:lstStyle>
          <a:p>
            <a:pPr>
              <a:defRPr/>
            </a:pPr>
            <a:fld id="{56D2E59E-554F-43B0-94FF-7C02A686F5E0}" type="slidenum">
              <a:rPr lang="es-ES"/>
              <a:pPr>
                <a:defRPr/>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2" name="11 Forma libre"/>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4" name="13 Triángulo rectángulo"/>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s-ES" smtClean="0"/>
              <a:t>Haga clic para modificar el estilo de título del patrón</a:t>
            </a:r>
            <a:endParaRPr lang="en-US"/>
          </a:p>
        </p:txBody>
      </p:sp>
      <p:sp>
        <p:nvSpPr>
          <p:cNvPr id="1033" name="29 Marcador de texto"/>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 name="9 Marcador de fecha"/>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smtClean="0">
                <a:solidFill>
                  <a:schemeClr val="tx1"/>
                </a:solidFill>
              </a:defRPr>
            </a:lvl1pPr>
            <a:extLst/>
          </a:lstStyle>
          <a:p>
            <a:pPr>
              <a:defRPr/>
            </a:pPr>
            <a:fld id="{656031D4-2F9B-4AE6-82C5-04F45EC9B231}" type="datetimeFigureOut">
              <a:rPr lang="es-ES"/>
              <a:pPr>
                <a:defRPr/>
              </a:pPr>
              <a:t>28/05/2014</a:t>
            </a:fld>
            <a:endParaRPr lang="es-ES"/>
          </a:p>
        </p:txBody>
      </p:sp>
      <p:sp>
        <p:nvSpPr>
          <p:cNvPr id="22" name="21 Marcador de pie de página"/>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s-ES"/>
          </a:p>
        </p:txBody>
      </p:sp>
      <p:sp>
        <p:nvSpPr>
          <p:cNvPr id="18" name="17 Marcador de número de diapositiva"/>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smtClean="0">
                <a:solidFill>
                  <a:schemeClr val="tx1"/>
                </a:solidFill>
              </a:defRPr>
            </a:lvl1pPr>
            <a:extLst/>
          </a:lstStyle>
          <a:p>
            <a:pPr>
              <a:defRPr/>
            </a:pPr>
            <a:fld id="{3CB8C6AF-5312-461D-A8F5-F824A02EBD16}"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707" r:id="rId1"/>
    <p:sldLayoutId id="2147483703" r:id="rId2"/>
    <p:sldLayoutId id="2147483708" r:id="rId3"/>
    <p:sldLayoutId id="2147483709" r:id="rId4"/>
    <p:sldLayoutId id="2147483710" r:id="rId5"/>
    <p:sldLayoutId id="2147483711" r:id="rId6"/>
    <p:sldLayoutId id="2147483704" r:id="rId7"/>
    <p:sldLayoutId id="2147483712" r:id="rId8"/>
    <p:sldLayoutId id="2147483713" r:id="rId9"/>
    <p:sldLayoutId id="2147483705" r:id="rId10"/>
    <p:sldLayoutId id="2147483706" r:id="rId1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2 CuadroTexto"/>
          <p:cNvSpPr txBox="1">
            <a:spLocks noChangeArrowheads="1"/>
          </p:cNvSpPr>
          <p:nvPr/>
        </p:nvSpPr>
        <p:spPr bwMode="auto">
          <a:xfrm>
            <a:off x="1331913" y="333375"/>
            <a:ext cx="7561262" cy="368300"/>
          </a:xfrm>
          <a:prstGeom prst="rect">
            <a:avLst/>
          </a:prstGeom>
          <a:noFill/>
          <a:ln w="9525">
            <a:noFill/>
            <a:miter lim="800000"/>
            <a:headEnd/>
            <a:tailEnd/>
          </a:ln>
        </p:spPr>
        <p:txBody>
          <a:bodyPr>
            <a:spAutoFit/>
          </a:bodyPr>
          <a:lstStyle/>
          <a:p>
            <a:pPr algn="ctr"/>
            <a:endParaRPr lang="es-ES" b="1">
              <a:solidFill>
                <a:schemeClr val="tx2"/>
              </a:solidFill>
            </a:endParaRPr>
          </a:p>
        </p:txBody>
      </p:sp>
      <p:sp>
        <p:nvSpPr>
          <p:cNvPr id="9220" name="3 CuadroTexto"/>
          <p:cNvSpPr txBox="1">
            <a:spLocks noChangeArrowheads="1"/>
          </p:cNvSpPr>
          <p:nvPr/>
        </p:nvSpPr>
        <p:spPr bwMode="auto">
          <a:xfrm>
            <a:off x="2843213" y="5732463"/>
            <a:ext cx="3097212" cy="369887"/>
          </a:xfrm>
          <a:prstGeom prst="rect">
            <a:avLst/>
          </a:prstGeom>
          <a:noFill/>
          <a:ln w="9525">
            <a:noFill/>
            <a:miter lim="800000"/>
            <a:headEnd/>
            <a:tailEnd/>
          </a:ln>
        </p:spPr>
        <p:txBody>
          <a:bodyPr>
            <a:spAutoFit/>
          </a:bodyPr>
          <a:lstStyle/>
          <a:p>
            <a:pPr algn="ctr"/>
            <a:r>
              <a:rPr lang="es-CL" dirty="0"/>
              <a:t>Marzo - 2014</a:t>
            </a:r>
          </a:p>
        </p:txBody>
      </p:sp>
      <p:graphicFrame>
        <p:nvGraphicFramePr>
          <p:cNvPr id="7" name="6 Tabla"/>
          <p:cNvGraphicFramePr>
            <a:graphicFrameLocks noGrp="1"/>
          </p:cNvGraphicFramePr>
          <p:nvPr>
            <p:extLst>
              <p:ext uri="{D42A27DB-BD31-4B8C-83A1-F6EECF244321}">
                <p14:modId xmlns="" xmlns:p14="http://schemas.microsoft.com/office/powerpoint/2010/main" val="2757885850"/>
              </p:ext>
            </p:extLst>
          </p:nvPr>
        </p:nvGraphicFramePr>
        <p:xfrm>
          <a:off x="1042987" y="404813"/>
          <a:ext cx="7850187" cy="936104"/>
        </p:xfrm>
        <a:graphic>
          <a:graphicData uri="http://schemas.openxmlformats.org/drawingml/2006/table">
            <a:tbl>
              <a:tblPr firstRow="1" bandRow="1">
                <a:tableStyleId>{5C22544A-7EE6-4342-B048-85BDC9FD1C3A}</a:tableStyleId>
              </a:tblPr>
              <a:tblGrid>
                <a:gridCol w="7850187"/>
              </a:tblGrid>
              <a:tr h="936104">
                <a:tc>
                  <a:txBody>
                    <a:bodyPr/>
                    <a:lstStyle/>
                    <a:p>
                      <a:pPr algn="ctr"/>
                      <a:r>
                        <a:rPr lang="es-ES" b="0" dirty="0" smtClean="0">
                          <a:solidFill>
                            <a:schemeClr val="tx1"/>
                          </a:solidFill>
                        </a:rPr>
                        <a:t>UNIVERSIDAD METROPOLITANA DE CIENCIAS DE LA EDUCACIÓN</a:t>
                      </a:r>
                    </a:p>
                    <a:p>
                      <a:pPr algn="ctr"/>
                      <a:r>
                        <a:rPr lang="es-ES" b="0" dirty="0" smtClean="0">
                          <a:solidFill>
                            <a:schemeClr val="tx1"/>
                          </a:solidFill>
                        </a:rPr>
                        <a:t>FACULTAD DE CIENCIAS BÁSICAS</a:t>
                      </a:r>
                      <a:endParaRPr lang="es-ES" b="0" dirty="0">
                        <a:solidFill>
                          <a:schemeClr val="tx1"/>
                        </a:solidFill>
                      </a:endParaRPr>
                    </a:p>
                  </a:txBody>
                  <a:tcPr>
                    <a:noFill/>
                  </a:tcPr>
                </a:tc>
              </a:tr>
            </a:tbl>
          </a:graphicData>
        </a:graphic>
      </p:graphicFrame>
      <p:pic>
        <p:nvPicPr>
          <p:cNvPr id="8" name="7 Imagen" descr="escudo-nuevo-color.jpg"/>
          <p:cNvPicPr>
            <a:picLocks noChangeAspect="1"/>
          </p:cNvPicPr>
          <p:nvPr/>
        </p:nvPicPr>
        <p:blipFill>
          <a:blip r:embed="rId2" cstate="print"/>
          <a:stretch>
            <a:fillRect/>
          </a:stretch>
        </p:blipFill>
        <p:spPr>
          <a:xfrm>
            <a:off x="323528" y="332656"/>
            <a:ext cx="1008112" cy="1008112"/>
          </a:xfrm>
          <a:prstGeom prst="rect">
            <a:avLst/>
          </a:prstGeom>
        </p:spPr>
      </p:pic>
      <p:sp>
        <p:nvSpPr>
          <p:cNvPr id="4" name="3 Rectángulo"/>
          <p:cNvSpPr/>
          <p:nvPr/>
        </p:nvSpPr>
        <p:spPr>
          <a:xfrm>
            <a:off x="42617" y="6469759"/>
            <a:ext cx="2578591" cy="369332"/>
          </a:xfrm>
          <a:prstGeom prst="rect">
            <a:avLst/>
          </a:prstGeom>
        </p:spPr>
        <p:txBody>
          <a:bodyPr wrap="none">
            <a:spAutoFit/>
          </a:bodyPr>
          <a:lstStyle/>
          <a:p>
            <a:pPr algn="ctr" fontAlgn="auto">
              <a:spcBef>
                <a:spcPts val="0"/>
              </a:spcBef>
              <a:spcAft>
                <a:spcPts val="0"/>
              </a:spcAft>
              <a:defRPr/>
            </a:pPr>
            <a:r>
              <a:rPr lang="es-ES" b="1" dirty="0">
                <a:solidFill>
                  <a:schemeClr val="bg1"/>
                </a:solidFill>
              </a:rPr>
              <a:t>PROYECTO UMC1302</a:t>
            </a:r>
          </a:p>
        </p:txBody>
      </p:sp>
      <p:pic>
        <p:nvPicPr>
          <p:cNvPr id="1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82446" y="6018176"/>
            <a:ext cx="1761554" cy="84417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aphicFrame>
        <p:nvGraphicFramePr>
          <p:cNvPr id="9" name="8 Tabla"/>
          <p:cNvGraphicFramePr>
            <a:graphicFrameLocks noGrp="1"/>
          </p:cNvGraphicFramePr>
          <p:nvPr>
            <p:extLst>
              <p:ext uri="{D42A27DB-BD31-4B8C-83A1-F6EECF244321}">
                <p14:modId xmlns="" xmlns:p14="http://schemas.microsoft.com/office/powerpoint/2010/main" val="2757885850"/>
              </p:ext>
            </p:extLst>
          </p:nvPr>
        </p:nvGraphicFramePr>
        <p:xfrm>
          <a:off x="755576" y="2456304"/>
          <a:ext cx="7850187" cy="1188720"/>
        </p:xfrm>
        <a:graphic>
          <a:graphicData uri="http://schemas.openxmlformats.org/drawingml/2006/table">
            <a:tbl>
              <a:tblPr firstRow="1" bandRow="1">
                <a:tableStyleId>{5C22544A-7EE6-4342-B048-85BDC9FD1C3A}</a:tableStyleId>
              </a:tblPr>
              <a:tblGrid>
                <a:gridCol w="7850187"/>
              </a:tblGrid>
              <a:tr h="936104">
                <a:tc>
                  <a:txBody>
                    <a:bodyPr/>
                    <a:lstStyle/>
                    <a:p>
                      <a:pPr algn="just" fontAlgn="base">
                        <a:spcAft>
                          <a:spcPct val="0"/>
                        </a:spcAft>
                        <a:defRPr/>
                      </a:pPr>
                      <a:r>
                        <a:rPr lang="es-CL" sz="1800" b="1" dirty="0" smtClean="0">
                          <a:solidFill>
                            <a:schemeClr val="tx1"/>
                          </a:solidFill>
                        </a:rPr>
                        <a:t>Plan de Mejoramiento para la nivelación de competencias científicas aplicado a estudiantes de primer año de Formación Inicial Docente de la Facultad de Ciencias Básicas basado en el modelo de Indagación Científica (</a:t>
                      </a:r>
                      <a:r>
                        <a:rPr lang="es-CL" sz="1800" b="1" i="1" dirty="0" err="1" smtClean="0">
                          <a:solidFill>
                            <a:schemeClr val="tx1"/>
                          </a:solidFill>
                        </a:rPr>
                        <a:t>Scientific</a:t>
                      </a:r>
                      <a:r>
                        <a:rPr lang="es-CL" sz="1800" b="1" i="1" dirty="0" smtClean="0">
                          <a:solidFill>
                            <a:schemeClr val="tx1"/>
                          </a:solidFill>
                        </a:rPr>
                        <a:t> </a:t>
                      </a:r>
                      <a:r>
                        <a:rPr lang="es-CL" sz="1800" b="1" i="1" dirty="0" err="1" smtClean="0">
                          <a:solidFill>
                            <a:schemeClr val="tx1"/>
                          </a:solidFill>
                        </a:rPr>
                        <a:t>Inquiry</a:t>
                      </a:r>
                      <a:r>
                        <a:rPr lang="es-CL" sz="1800" b="1" dirty="0" smtClean="0">
                          <a:solidFill>
                            <a:schemeClr val="tx1"/>
                          </a:solidFill>
                        </a:rPr>
                        <a:t>)</a:t>
                      </a:r>
                      <a:endParaRPr lang="es-ES" sz="1800" dirty="0">
                        <a:solidFill>
                          <a:schemeClr val="tx1"/>
                        </a:solidFill>
                      </a:endParaRPr>
                    </a:p>
                  </a:txBody>
                  <a:tcPr>
                    <a:noFill/>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1818104"/>
          <a:ext cx="8229600" cy="3931920"/>
        </p:xfrm>
        <a:graphic>
          <a:graphicData uri="http://schemas.openxmlformats.org/drawingml/2006/table">
            <a:tbl>
              <a:tblPr firstRow="1" bandRow="1">
                <a:tableStyleId>{5C22544A-7EE6-4342-B048-85BDC9FD1C3A}</a:tableStyleId>
              </a:tblPr>
              <a:tblGrid>
                <a:gridCol w="822960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b="0" dirty="0" smtClean="0">
                          <a:solidFill>
                            <a:schemeClr val="tx1"/>
                          </a:solidFill>
                        </a:rPr>
                        <a:t>El perfil de egreso está definido en términos de competencias, no obstante su nivel de detalle hace difícil visualizar su operatividad y evaluación. </a:t>
                      </a:r>
                    </a:p>
                    <a:p>
                      <a:pPr algn="ctr"/>
                      <a:endParaRPr lang="es-ES" sz="2000" b="0" dirty="0">
                        <a:solidFill>
                          <a:schemeClr val="tx1"/>
                        </a:solidFill>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dirty="0" smtClean="0"/>
                        <a:t>La Carrera no ha hecho explícita la correspondencia entre las actividades académicas y los aportes de éstas al logro de competencias específicas.</a:t>
                      </a:r>
                    </a:p>
                    <a:p>
                      <a:pPr algn="ctr"/>
                      <a:endParaRPr lang="es-ES" sz="2000"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L" sz="2000" b="0" dirty="0" smtClean="0">
                          <a:solidFill>
                            <a:schemeClr val="tx1"/>
                          </a:solidFill>
                        </a:rPr>
                        <a:t>Los programas de las asignaturas están formulados en base a competencias... Sin embargo, las evaluaciones no permiten una adecuada medición de la adquisición de competencias definidas.</a:t>
                      </a:r>
                    </a:p>
                    <a:p>
                      <a:pPr marL="0" marR="0" indent="0" algn="ctr" defTabSz="914400" rtl="0" eaLnBrk="1" fontAlgn="auto" latinLnBrk="0" hangingPunct="1">
                        <a:lnSpc>
                          <a:spcPct val="100000"/>
                        </a:lnSpc>
                        <a:spcBef>
                          <a:spcPts val="0"/>
                        </a:spcBef>
                        <a:spcAft>
                          <a:spcPts val="0"/>
                        </a:spcAft>
                        <a:buClrTx/>
                        <a:buSzTx/>
                        <a:buFontTx/>
                        <a:buNone/>
                        <a:tabLst/>
                        <a:defRPr/>
                      </a:pPr>
                      <a:r>
                        <a:rPr lang="es-CL" sz="2000" b="0" dirty="0" smtClean="0">
                          <a:solidFill>
                            <a:schemeClr val="tx1"/>
                          </a:solidFill>
                        </a:rPr>
                        <a:t> </a:t>
                      </a:r>
                      <a:endParaRPr lang="es-ES" sz="2000" b="0" dirty="0">
                        <a:solidFill>
                          <a:schemeClr val="tx1"/>
                        </a:solidFill>
                      </a:endParaRPr>
                    </a:p>
                  </a:txBody>
                  <a:tcPr/>
                </a:tc>
              </a:tr>
            </a:tbl>
          </a:graphicData>
        </a:graphic>
      </p:graphicFrame>
      <p:sp>
        <p:nvSpPr>
          <p:cNvPr id="3" name="2 Título"/>
          <p:cNvSpPr>
            <a:spLocks noGrp="1"/>
          </p:cNvSpPr>
          <p:nvPr>
            <p:ph type="title"/>
          </p:nvPr>
        </p:nvSpPr>
        <p:spPr/>
        <p:txBody>
          <a:bodyPr/>
          <a:lstStyle/>
          <a:p>
            <a:r>
              <a:rPr lang="es-CL" dirty="0" smtClean="0"/>
              <a:t>Evaluación externa (5)</a:t>
            </a:r>
            <a:endParaRPr lang="es-ES" dirty="0"/>
          </a:p>
        </p:txBody>
      </p:sp>
      <p:pic>
        <p:nvPicPr>
          <p:cNvPr id="5"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382446" y="6018176"/>
            <a:ext cx="1761554" cy="84417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79512" y="1700808"/>
            <a:ext cx="8856984" cy="4525962"/>
          </a:xfrm>
        </p:spPr>
        <p:txBody>
          <a:bodyPr/>
          <a:lstStyle/>
          <a:p>
            <a:r>
              <a:rPr lang="es-ES" dirty="0" smtClean="0"/>
              <a:t>Generación de un modelo de Innovación Didáctica (MID) para la nivelación de competencias científicas en estudiantes de primer año</a:t>
            </a:r>
          </a:p>
          <a:p>
            <a:endParaRPr lang="es-ES" sz="900" dirty="0" smtClean="0"/>
          </a:p>
          <a:p>
            <a:r>
              <a:rPr lang="es-ES" dirty="0" smtClean="0"/>
              <a:t>Determinación del conjunto de competencias científicas a nivelar en estos estudiantes</a:t>
            </a:r>
          </a:p>
          <a:p>
            <a:endParaRPr lang="es-ES" sz="900" dirty="0" smtClean="0"/>
          </a:p>
          <a:p>
            <a:r>
              <a:rPr lang="es-ES" dirty="0" smtClean="0"/>
              <a:t>Construcción del sistema de protocolos  de evaluación de competencias científicas de medio termino y egreso de estudiantes de la FCB</a:t>
            </a:r>
            <a:endParaRPr lang="es-ES" dirty="0"/>
          </a:p>
        </p:txBody>
      </p:sp>
      <p:sp>
        <p:nvSpPr>
          <p:cNvPr id="3" name="2 Título"/>
          <p:cNvSpPr>
            <a:spLocks noGrp="1"/>
          </p:cNvSpPr>
          <p:nvPr>
            <p:ph type="title"/>
          </p:nvPr>
        </p:nvSpPr>
        <p:spPr/>
        <p:txBody>
          <a:bodyPr/>
          <a:lstStyle/>
          <a:p>
            <a:r>
              <a:rPr lang="es-CL" dirty="0" smtClean="0"/>
              <a:t>Hitos relevantes (año1)</a:t>
            </a:r>
            <a:endParaRPr lang="es-ES" dirty="0"/>
          </a:p>
        </p:txBody>
      </p:sp>
      <p:sp>
        <p:nvSpPr>
          <p:cNvPr id="5" name="4 Rectángulo"/>
          <p:cNvSpPr/>
          <p:nvPr/>
        </p:nvSpPr>
        <p:spPr>
          <a:xfrm>
            <a:off x="42617" y="6469759"/>
            <a:ext cx="2578591" cy="369332"/>
          </a:xfrm>
          <a:prstGeom prst="rect">
            <a:avLst/>
          </a:prstGeom>
        </p:spPr>
        <p:txBody>
          <a:bodyPr wrap="none">
            <a:spAutoFit/>
          </a:bodyPr>
          <a:lstStyle/>
          <a:p>
            <a:pPr algn="ctr" fontAlgn="auto">
              <a:spcBef>
                <a:spcPts val="0"/>
              </a:spcBef>
              <a:spcAft>
                <a:spcPts val="0"/>
              </a:spcAft>
              <a:defRPr/>
            </a:pPr>
            <a:r>
              <a:rPr lang="es-ES" b="1" dirty="0">
                <a:solidFill>
                  <a:schemeClr val="bg1"/>
                </a:solidFill>
              </a:rPr>
              <a:t>PROYECTO UMC1302</a:t>
            </a:r>
          </a:p>
        </p:txBody>
      </p:sp>
      <p:pic>
        <p:nvPicPr>
          <p:cNvPr id="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382446" y="6018176"/>
            <a:ext cx="1761554" cy="84417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556792"/>
            <a:ext cx="8229600" cy="4525962"/>
          </a:xfrm>
        </p:spPr>
        <p:txBody>
          <a:bodyPr/>
          <a:lstStyle/>
          <a:p>
            <a:r>
              <a:rPr lang="es-ES" dirty="0" smtClean="0"/>
              <a:t>Evaluación de condiciones de entrada al Programa de nivelación de competencias para estudiantes de primer año de la Facultad</a:t>
            </a:r>
          </a:p>
          <a:p>
            <a:endParaRPr lang="es-ES" dirty="0" smtClean="0"/>
          </a:p>
          <a:p>
            <a:r>
              <a:rPr lang="es-ES" dirty="0" smtClean="0"/>
              <a:t>Implementación del Programa de Nivelación de competencias basada en el modelo de innovación didáctica (MID)</a:t>
            </a:r>
          </a:p>
          <a:p>
            <a:endParaRPr lang="es-ES" dirty="0" smtClean="0"/>
          </a:p>
          <a:p>
            <a:r>
              <a:rPr lang="es-ES" dirty="0" smtClean="0"/>
              <a:t>Evaluación del impacto del Programa de Nivelación de Competencias del MID</a:t>
            </a:r>
            <a:endParaRPr lang="es-ES" dirty="0"/>
          </a:p>
        </p:txBody>
      </p:sp>
      <p:sp>
        <p:nvSpPr>
          <p:cNvPr id="3" name="2 Título"/>
          <p:cNvSpPr>
            <a:spLocks noGrp="1"/>
          </p:cNvSpPr>
          <p:nvPr>
            <p:ph type="title"/>
          </p:nvPr>
        </p:nvSpPr>
        <p:spPr/>
        <p:txBody>
          <a:bodyPr/>
          <a:lstStyle/>
          <a:p>
            <a:r>
              <a:rPr lang="es-CL" dirty="0" smtClean="0"/>
              <a:t>Hitos relevantes (año2)</a:t>
            </a:r>
            <a:endParaRPr lang="es-ES" dirty="0"/>
          </a:p>
        </p:txBody>
      </p:sp>
      <p:sp>
        <p:nvSpPr>
          <p:cNvPr id="4" name="3 Rectángulo"/>
          <p:cNvSpPr/>
          <p:nvPr/>
        </p:nvSpPr>
        <p:spPr>
          <a:xfrm>
            <a:off x="42617" y="6469759"/>
            <a:ext cx="2578591" cy="369332"/>
          </a:xfrm>
          <a:prstGeom prst="rect">
            <a:avLst/>
          </a:prstGeom>
        </p:spPr>
        <p:txBody>
          <a:bodyPr wrap="none">
            <a:spAutoFit/>
          </a:bodyPr>
          <a:lstStyle/>
          <a:p>
            <a:pPr algn="ctr" fontAlgn="auto">
              <a:spcBef>
                <a:spcPts val="0"/>
              </a:spcBef>
              <a:spcAft>
                <a:spcPts val="0"/>
              </a:spcAft>
              <a:defRPr/>
            </a:pPr>
            <a:r>
              <a:rPr lang="es-ES" b="1" dirty="0">
                <a:solidFill>
                  <a:schemeClr val="bg1"/>
                </a:solidFill>
              </a:rPr>
              <a:t>PROYECTO UMC1302</a:t>
            </a:r>
          </a:p>
        </p:txBody>
      </p:sp>
      <p:pic>
        <p:nvPicPr>
          <p:cNvPr id="5"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382446" y="6018176"/>
            <a:ext cx="1761554" cy="84417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 xmlns:p14="http://schemas.microsoft.com/office/powerpoint/2010/main" val="1895999241"/>
              </p:ext>
            </p:extLst>
          </p:nvPr>
        </p:nvGraphicFramePr>
        <p:xfrm>
          <a:off x="611560" y="836712"/>
          <a:ext cx="8229600" cy="56744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p:txBody>
          <a:bodyPr/>
          <a:lstStyle/>
          <a:p>
            <a:r>
              <a:rPr lang="es-CL" dirty="0" smtClean="0"/>
              <a:t>Cuando intervenimos…..</a:t>
            </a:r>
            <a:endParaRPr lang="es-ES" dirty="0"/>
          </a:p>
        </p:txBody>
      </p:sp>
      <p:sp>
        <p:nvSpPr>
          <p:cNvPr id="6" name="5 Rectángulo"/>
          <p:cNvSpPr/>
          <p:nvPr/>
        </p:nvSpPr>
        <p:spPr>
          <a:xfrm>
            <a:off x="42617" y="6469759"/>
            <a:ext cx="2578591" cy="369332"/>
          </a:xfrm>
          <a:prstGeom prst="rect">
            <a:avLst/>
          </a:prstGeom>
        </p:spPr>
        <p:txBody>
          <a:bodyPr wrap="none">
            <a:spAutoFit/>
          </a:bodyPr>
          <a:lstStyle/>
          <a:p>
            <a:pPr algn="ctr" fontAlgn="auto">
              <a:spcBef>
                <a:spcPts val="0"/>
              </a:spcBef>
              <a:spcAft>
                <a:spcPts val="0"/>
              </a:spcAft>
              <a:defRPr/>
            </a:pPr>
            <a:r>
              <a:rPr lang="es-ES" b="1" dirty="0">
                <a:solidFill>
                  <a:schemeClr val="bg1"/>
                </a:solidFill>
              </a:rPr>
              <a:t>PROYECTO UMC1302</a:t>
            </a:r>
          </a:p>
        </p:txBody>
      </p:sp>
    </p:spTree>
    <p:extLst>
      <p:ext uri="{BB962C8B-B14F-4D97-AF65-F5344CB8AC3E}">
        <p14:creationId xmlns="" xmlns:p14="http://schemas.microsoft.com/office/powerpoint/2010/main" val="22656916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sp>
        <p:nvSpPr>
          <p:cNvPr id="3" name="2 Título"/>
          <p:cNvSpPr>
            <a:spLocks noGrp="1"/>
          </p:cNvSpPr>
          <p:nvPr>
            <p:ph type="title"/>
          </p:nvPr>
        </p:nvSpPr>
        <p:spPr>
          <a:xfrm>
            <a:off x="2123728" y="2924944"/>
            <a:ext cx="4176464" cy="1143000"/>
          </a:xfrm>
        </p:spPr>
        <p:txBody>
          <a:bodyPr/>
          <a:lstStyle/>
          <a:p>
            <a:r>
              <a:rPr lang="es-CL" dirty="0" smtClean="0"/>
              <a:t>Muchas gracias</a:t>
            </a:r>
            <a:endParaRPr lang="es-ES" dirty="0"/>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331183" y="4087073"/>
            <a:ext cx="1761554" cy="84417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 name="4 Imagen" descr="escudo-nuevo-color.jpg"/>
          <p:cNvPicPr>
            <a:picLocks noChangeAspect="1"/>
          </p:cNvPicPr>
          <p:nvPr/>
        </p:nvPicPr>
        <p:blipFill>
          <a:blip r:embed="rId4" cstate="print"/>
          <a:stretch>
            <a:fillRect/>
          </a:stretch>
        </p:blipFill>
        <p:spPr>
          <a:xfrm>
            <a:off x="3707904" y="1844824"/>
            <a:ext cx="1008112" cy="1008112"/>
          </a:xfrm>
          <a:prstGeom prst="rect">
            <a:avLst/>
          </a:prstGeom>
        </p:spPr>
      </p:pic>
      <p:sp>
        <p:nvSpPr>
          <p:cNvPr id="6" name="5 Rectángulo"/>
          <p:cNvSpPr/>
          <p:nvPr/>
        </p:nvSpPr>
        <p:spPr>
          <a:xfrm>
            <a:off x="42617" y="6469759"/>
            <a:ext cx="2578591" cy="369332"/>
          </a:xfrm>
          <a:prstGeom prst="rect">
            <a:avLst/>
          </a:prstGeom>
        </p:spPr>
        <p:txBody>
          <a:bodyPr wrap="none">
            <a:spAutoFit/>
          </a:bodyPr>
          <a:lstStyle/>
          <a:p>
            <a:pPr algn="ctr" fontAlgn="auto">
              <a:spcBef>
                <a:spcPts val="0"/>
              </a:spcBef>
              <a:spcAft>
                <a:spcPts val="0"/>
              </a:spcAft>
              <a:defRPr/>
            </a:pPr>
            <a:r>
              <a:rPr lang="es-ES" b="1" dirty="0">
                <a:solidFill>
                  <a:schemeClr val="bg1"/>
                </a:solidFill>
              </a:rPr>
              <a:t>PROYECTO UMC1302</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28688" y="460375"/>
            <a:ext cx="7243762" cy="5632311"/>
          </a:xfrm>
          <a:prstGeom prst="rect">
            <a:avLst/>
          </a:prstGeom>
          <a:noFill/>
        </p:spPr>
        <p:txBody>
          <a:bodyPr>
            <a:spAutoFit/>
          </a:bodyPr>
          <a:lstStyle/>
          <a:p>
            <a:pPr algn="ctr" fontAlgn="auto">
              <a:spcBef>
                <a:spcPts val="0"/>
              </a:spcBef>
              <a:spcAft>
                <a:spcPts val="0"/>
              </a:spcAft>
              <a:defRPr/>
            </a:pPr>
            <a:r>
              <a:rPr lang="es-ES" sz="2000" b="1" dirty="0">
                <a:latin typeface="+mn-lt"/>
                <a:cs typeface="+mn-cs"/>
              </a:rPr>
              <a:t>EQUIPO </a:t>
            </a:r>
            <a:r>
              <a:rPr lang="es-ES" sz="2000" b="1" dirty="0" smtClean="0">
                <a:latin typeface="+mn-lt"/>
                <a:cs typeface="+mn-cs"/>
              </a:rPr>
              <a:t>PROYECTO UMC1302</a:t>
            </a:r>
            <a:endParaRPr lang="es-ES" sz="2000" b="1" dirty="0">
              <a:latin typeface="+mn-lt"/>
              <a:cs typeface="+mn-cs"/>
            </a:endParaRPr>
          </a:p>
          <a:p>
            <a:pPr algn="ctr" fontAlgn="auto">
              <a:spcBef>
                <a:spcPts val="0"/>
              </a:spcBef>
              <a:spcAft>
                <a:spcPts val="0"/>
              </a:spcAft>
              <a:defRPr/>
            </a:pPr>
            <a:endParaRPr lang="es-ES" sz="2000" b="1" dirty="0">
              <a:latin typeface="+mn-lt"/>
              <a:cs typeface="+mn-cs"/>
            </a:endParaRPr>
          </a:p>
          <a:p>
            <a:pPr fontAlgn="auto">
              <a:spcBef>
                <a:spcPts val="0"/>
              </a:spcBef>
              <a:spcAft>
                <a:spcPts val="0"/>
              </a:spcAft>
              <a:defRPr/>
            </a:pPr>
            <a:r>
              <a:rPr lang="es-ES" sz="2000" b="1" dirty="0" smtClean="0">
                <a:latin typeface="+mn-lt"/>
                <a:cs typeface="+mn-cs"/>
              </a:rPr>
              <a:t>Director de Proyecto:</a:t>
            </a:r>
            <a:endParaRPr lang="es-ES" sz="2000" b="1" dirty="0">
              <a:latin typeface="+mn-lt"/>
              <a:cs typeface="+mn-cs"/>
            </a:endParaRPr>
          </a:p>
          <a:p>
            <a:pPr fontAlgn="auto">
              <a:spcBef>
                <a:spcPts val="0"/>
              </a:spcBef>
              <a:spcAft>
                <a:spcPts val="0"/>
              </a:spcAft>
              <a:defRPr/>
            </a:pPr>
            <a:r>
              <a:rPr lang="es-ES" sz="2000" dirty="0" smtClean="0">
                <a:latin typeface="+mn-lt"/>
                <a:cs typeface="+mn-cs"/>
              </a:rPr>
              <a:t>Juan </a:t>
            </a:r>
            <a:r>
              <a:rPr lang="es-ES" sz="2000" dirty="0">
                <a:latin typeface="+mn-lt"/>
                <a:cs typeface="+mn-cs"/>
              </a:rPr>
              <a:t>Vargas </a:t>
            </a:r>
            <a:r>
              <a:rPr lang="es-ES" sz="2000" dirty="0" smtClean="0">
                <a:latin typeface="+mn-lt"/>
                <a:cs typeface="+mn-cs"/>
              </a:rPr>
              <a:t>Marín</a:t>
            </a:r>
            <a:endParaRPr lang="es-ES" sz="2000" dirty="0">
              <a:latin typeface="+mn-lt"/>
              <a:cs typeface="+mn-cs"/>
            </a:endParaRPr>
          </a:p>
          <a:p>
            <a:pPr fontAlgn="auto">
              <a:spcBef>
                <a:spcPts val="0"/>
              </a:spcBef>
              <a:spcAft>
                <a:spcPts val="0"/>
              </a:spcAft>
              <a:defRPr/>
            </a:pPr>
            <a:endParaRPr lang="es-ES" sz="2000" b="1" dirty="0">
              <a:latin typeface="+mn-lt"/>
              <a:cs typeface="+mn-cs"/>
            </a:endParaRPr>
          </a:p>
          <a:p>
            <a:pPr fontAlgn="auto">
              <a:spcBef>
                <a:spcPts val="0"/>
              </a:spcBef>
              <a:spcAft>
                <a:spcPts val="0"/>
              </a:spcAft>
              <a:defRPr/>
            </a:pPr>
            <a:r>
              <a:rPr lang="es-ES" sz="2000" b="1" dirty="0">
                <a:latin typeface="+mn-lt"/>
                <a:cs typeface="+mn-cs"/>
              </a:rPr>
              <a:t>Director </a:t>
            </a:r>
            <a:r>
              <a:rPr lang="es-ES" sz="2000" b="1" dirty="0" smtClean="0">
                <a:latin typeface="+mn-lt"/>
                <a:cs typeface="+mn-cs"/>
              </a:rPr>
              <a:t>Alterno:</a:t>
            </a:r>
            <a:endParaRPr lang="es-ES" sz="2000" b="1" dirty="0">
              <a:latin typeface="+mn-lt"/>
              <a:cs typeface="+mn-cs"/>
            </a:endParaRPr>
          </a:p>
          <a:p>
            <a:pPr fontAlgn="auto">
              <a:spcBef>
                <a:spcPts val="0"/>
              </a:spcBef>
              <a:spcAft>
                <a:spcPts val="0"/>
              </a:spcAft>
              <a:defRPr/>
            </a:pPr>
            <a:r>
              <a:rPr lang="es-ES" sz="2000" dirty="0">
                <a:latin typeface="+mn-lt"/>
                <a:cs typeface="+mn-cs"/>
              </a:rPr>
              <a:t>Guillermo Arancibia </a:t>
            </a:r>
            <a:r>
              <a:rPr lang="es-ES" sz="2000" dirty="0" smtClean="0">
                <a:latin typeface="+mn-lt"/>
                <a:cs typeface="+mn-cs"/>
              </a:rPr>
              <a:t>Canales</a:t>
            </a:r>
            <a:endParaRPr lang="es-ES" sz="2000" dirty="0">
              <a:latin typeface="+mn-lt"/>
              <a:cs typeface="+mn-cs"/>
            </a:endParaRPr>
          </a:p>
          <a:p>
            <a:pPr fontAlgn="auto">
              <a:spcBef>
                <a:spcPts val="0"/>
              </a:spcBef>
              <a:spcAft>
                <a:spcPts val="0"/>
              </a:spcAft>
              <a:defRPr/>
            </a:pPr>
            <a:endParaRPr lang="es-ES" sz="2000" dirty="0">
              <a:latin typeface="+mn-lt"/>
              <a:cs typeface="+mn-cs"/>
            </a:endParaRPr>
          </a:p>
          <a:p>
            <a:pPr fontAlgn="auto">
              <a:spcBef>
                <a:spcPts val="0"/>
              </a:spcBef>
              <a:spcAft>
                <a:spcPts val="0"/>
              </a:spcAft>
              <a:defRPr/>
            </a:pPr>
            <a:r>
              <a:rPr lang="es-ES" sz="2000" b="1" dirty="0">
                <a:latin typeface="+mn-lt"/>
                <a:cs typeface="+mn-cs"/>
              </a:rPr>
              <a:t>Equipo Ejecutivo:</a:t>
            </a:r>
          </a:p>
          <a:p>
            <a:pPr fontAlgn="auto">
              <a:spcBef>
                <a:spcPts val="0"/>
              </a:spcBef>
              <a:spcAft>
                <a:spcPts val="0"/>
              </a:spcAft>
              <a:defRPr/>
            </a:pPr>
            <a:r>
              <a:rPr lang="es-ES" sz="2000" dirty="0">
                <a:latin typeface="+mn-lt"/>
                <a:cs typeface="+mn-cs"/>
              </a:rPr>
              <a:t>Yonnhatan García Cartagena </a:t>
            </a:r>
            <a:r>
              <a:rPr lang="es-ES" sz="2000" dirty="0" smtClean="0">
                <a:latin typeface="+mn-lt"/>
                <a:cs typeface="+mn-cs"/>
              </a:rPr>
              <a:t>(Área de Física</a:t>
            </a:r>
            <a:r>
              <a:rPr lang="es-ES" sz="2000" dirty="0">
                <a:latin typeface="+mn-lt"/>
                <a:cs typeface="+mn-cs"/>
              </a:rPr>
              <a:t>)</a:t>
            </a:r>
          </a:p>
          <a:p>
            <a:pPr fontAlgn="auto">
              <a:spcBef>
                <a:spcPts val="0"/>
              </a:spcBef>
              <a:spcAft>
                <a:spcPts val="0"/>
              </a:spcAft>
              <a:defRPr/>
            </a:pPr>
            <a:r>
              <a:rPr lang="es-ES" sz="2000" dirty="0">
                <a:latin typeface="+mn-lt"/>
                <a:cs typeface="+mn-cs"/>
              </a:rPr>
              <a:t>Isabel Vargas Calvert </a:t>
            </a:r>
            <a:r>
              <a:rPr lang="es-ES" sz="2000" dirty="0" smtClean="0">
                <a:latin typeface="+mn-lt"/>
                <a:cs typeface="+mn-cs"/>
              </a:rPr>
              <a:t>(</a:t>
            </a:r>
            <a:r>
              <a:rPr lang="es-ES" sz="2000" dirty="0" smtClean="0">
                <a:latin typeface="+mn-lt"/>
              </a:rPr>
              <a:t>Área de</a:t>
            </a:r>
            <a:r>
              <a:rPr lang="es-ES" sz="2000" dirty="0" smtClean="0">
                <a:latin typeface="+mn-lt"/>
                <a:cs typeface="+mn-cs"/>
              </a:rPr>
              <a:t> </a:t>
            </a:r>
            <a:r>
              <a:rPr lang="es-ES" sz="2000" dirty="0">
                <a:latin typeface="+mn-lt"/>
                <a:cs typeface="+mn-cs"/>
              </a:rPr>
              <a:t>Matemática)</a:t>
            </a:r>
          </a:p>
          <a:p>
            <a:pPr fontAlgn="auto">
              <a:spcBef>
                <a:spcPts val="0"/>
              </a:spcBef>
              <a:spcAft>
                <a:spcPts val="0"/>
              </a:spcAft>
              <a:defRPr/>
            </a:pPr>
            <a:r>
              <a:rPr lang="es-ES" sz="2000" dirty="0">
                <a:latin typeface="+mn-lt"/>
                <a:cs typeface="+mn-cs"/>
              </a:rPr>
              <a:t>Ximena Vildósola Tibaud </a:t>
            </a:r>
            <a:r>
              <a:rPr lang="es-ES" sz="2000" dirty="0" smtClean="0">
                <a:latin typeface="+mn-lt"/>
                <a:cs typeface="+mn-cs"/>
              </a:rPr>
              <a:t>(</a:t>
            </a:r>
            <a:r>
              <a:rPr lang="es-ES" sz="2000" dirty="0" smtClean="0">
                <a:latin typeface="+mn-lt"/>
              </a:rPr>
              <a:t>Área de </a:t>
            </a:r>
            <a:r>
              <a:rPr lang="es-ES" sz="2000" dirty="0" smtClean="0">
                <a:latin typeface="+mn-lt"/>
                <a:cs typeface="+mn-cs"/>
              </a:rPr>
              <a:t> </a:t>
            </a:r>
            <a:r>
              <a:rPr lang="es-ES" sz="2000" dirty="0">
                <a:latin typeface="+mn-lt"/>
                <a:cs typeface="+mn-cs"/>
              </a:rPr>
              <a:t>Biología)</a:t>
            </a:r>
          </a:p>
          <a:p>
            <a:pPr fontAlgn="auto">
              <a:spcBef>
                <a:spcPts val="0"/>
              </a:spcBef>
              <a:spcAft>
                <a:spcPts val="0"/>
              </a:spcAft>
              <a:defRPr/>
            </a:pPr>
            <a:r>
              <a:rPr lang="es-ES" sz="2000" dirty="0">
                <a:latin typeface="+mn-lt"/>
                <a:cs typeface="+mn-cs"/>
              </a:rPr>
              <a:t>Elisa Zúñiga Garay </a:t>
            </a:r>
            <a:r>
              <a:rPr lang="es-ES" sz="2000" dirty="0" smtClean="0">
                <a:latin typeface="+mn-lt"/>
                <a:cs typeface="+mn-cs"/>
              </a:rPr>
              <a:t>(</a:t>
            </a:r>
            <a:r>
              <a:rPr lang="es-ES" sz="2000" dirty="0" smtClean="0">
                <a:latin typeface="+mn-lt"/>
              </a:rPr>
              <a:t>Área de</a:t>
            </a:r>
            <a:r>
              <a:rPr lang="es-ES" sz="2000" dirty="0" smtClean="0">
                <a:latin typeface="+mn-lt"/>
                <a:cs typeface="+mn-cs"/>
              </a:rPr>
              <a:t> </a:t>
            </a:r>
            <a:r>
              <a:rPr lang="es-ES" sz="2000" dirty="0">
                <a:latin typeface="+mn-lt"/>
                <a:cs typeface="+mn-cs"/>
              </a:rPr>
              <a:t>Química)</a:t>
            </a:r>
          </a:p>
          <a:p>
            <a:pPr fontAlgn="auto">
              <a:spcBef>
                <a:spcPts val="0"/>
              </a:spcBef>
              <a:spcAft>
                <a:spcPts val="0"/>
              </a:spcAft>
              <a:defRPr/>
            </a:pPr>
            <a:endParaRPr lang="es-ES" sz="2000" dirty="0">
              <a:latin typeface="+mn-lt"/>
              <a:cs typeface="+mn-cs"/>
            </a:endParaRPr>
          </a:p>
          <a:p>
            <a:pPr fontAlgn="auto">
              <a:spcBef>
                <a:spcPts val="0"/>
              </a:spcBef>
              <a:spcAft>
                <a:spcPts val="0"/>
              </a:spcAft>
              <a:defRPr/>
            </a:pPr>
            <a:r>
              <a:rPr lang="es-ES" sz="2000" b="1" dirty="0">
                <a:latin typeface="+mn-lt"/>
                <a:cs typeface="+mn-cs"/>
              </a:rPr>
              <a:t>Actores Claves:</a:t>
            </a:r>
          </a:p>
          <a:p>
            <a:pPr fontAlgn="auto">
              <a:spcBef>
                <a:spcPts val="0"/>
              </a:spcBef>
              <a:spcAft>
                <a:spcPts val="0"/>
              </a:spcAft>
              <a:defRPr/>
            </a:pPr>
            <a:r>
              <a:rPr lang="es-ES" sz="2000" dirty="0">
                <a:latin typeface="+mn-lt"/>
                <a:cs typeface="+mn-cs"/>
              </a:rPr>
              <a:t>Directores de las Carreras de Biología, Matemática, Química y Física de la Facultad</a:t>
            </a:r>
            <a:r>
              <a:rPr lang="es-ES" sz="2000" dirty="0" smtClean="0">
                <a:latin typeface="+mn-lt"/>
                <a:cs typeface="+mn-cs"/>
              </a:rPr>
              <a:t>.</a:t>
            </a:r>
          </a:p>
          <a:p>
            <a:pPr fontAlgn="auto">
              <a:spcBef>
                <a:spcPts val="0"/>
              </a:spcBef>
              <a:spcAft>
                <a:spcPts val="0"/>
              </a:spcAft>
              <a:defRPr/>
            </a:pPr>
            <a:r>
              <a:rPr lang="es-CL" sz="2000" dirty="0" smtClean="0">
                <a:latin typeface="+mn-lt"/>
                <a:cs typeface="+mn-cs"/>
              </a:rPr>
              <a:t>Profesores asignaturas científicas de Primer Año.</a:t>
            </a:r>
            <a:endParaRPr lang="es-ES" sz="2000" dirty="0">
              <a:latin typeface="+mn-lt"/>
              <a:cs typeface="+mn-cs"/>
            </a:endParaRPr>
          </a:p>
        </p:txBody>
      </p:sp>
      <p:sp>
        <p:nvSpPr>
          <p:cNvPr id="4" name="3 Rectángulo"/>
          <p:cNvSpPr/>
          <p:nvPr/>
        </p:nvSpPr>
        <p:spPr>
          <a:xfrm>
            <a:off x="42617" y="6469759"/>
            <a:ext cx="2578591" cy="369332"/>
          </a:xfrm>
          <a:prstGeom prst="rect">
            <a:avLst/>
          </a:prstGeom>
        </p:spPr>
        <p:txBody>
          <a:bodyPr wrap="none">
            <a:spAutoFit/>
          </a:bodyPr>
          <a:lstStyle/>
          <a:p>
            <a:pPr algn="ctr" fontAlgn="auto">
              <a:spcBef>
                <a:spcPts val="0"/>
              </a:spcBef>
              <a:spcAft>
                <a:spcPts val="0"/>
              </a:spcAft>
              <a:defRPr/>
            </a:pPr>
            <a:r>
              <a:rPr lang="es-ES" b="1" dirty="0">
                <a:solidFill>
                  <a:schemeClr val="bg1"/>
                </a:solidFill>
              </a:rPr>
              <a:t>PROYECTO UMC1302</a:t>
            </a:r>
          </a:p>
        </p:txBody>
      </p:sp>
      <p:pic>
        <p:nvPicPr>
          <p:cNvPr id="5"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382446" y="5969203"/>
            <a:ext cx="1761554" cy="84417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1"/>
          </p:nvPr>
        </p:nvSpPr>
        <p:spPr>
          <a:xfrm>
            <a:off x="467544" y="1916832"/>
            <a:ext cx="8229600" cy="3586212"/>
          </a:xfrm>
        </p:spPr>
        <p:txBody>
          <a:bodyPr/>
          <a:lstStyle/>
          <a:p>
            <a:r>
              <a:rPr lang="es-CL" sz="2400" dirty="0" smtClean="0"/>
              <a:t>Diseñar e implementar un Plan de Mejoramiento para la nivelación de competencias científicas aplicado a estudiantes de primer año de Formación Inicial Docente de la Facultad de Ciencias Básicas, basado en el modelo de Indagación Científica (</a:t>
            </a:r>
            <a:r>
              <a:rPr lang="es-CL" sz="2400" i="1" dirty="0" err="1" smtClean="0"/>
              <a:t>Scientific</a:t>
            </a:r>
            <a:r>
              <a:rPr lang="es-CL" sz="2400" i="1" dirty="0" smtClean="0"/>
              <a:t> </a:t>
            </a:r>
            <a:r>
              <a:rPr lang="es-CL" sz="2400" i="1" dirty="0" err="1" smtClean="0"/>
              <a:t>Inquiry</a:t>
            </a:r>
            <a:r>
              <a:rPr lang="es-CL" sz="2400" dirty="0" smtClean="0"/>
              <a:t>) </a:t>
            </a:r>
            <a:endParaRPr lang="es-ES" sz="2400" dirty="0" smtClean="0"/>
          </a:p>
          <a:p>
            <a:pPr algn="just"/>
            <a:endParaRPr lang="es-CL" sz="2400" dirty="0" smtClean="0"/>
          </a:p>
          <a:p>
            <a:r>
              <a:rPr lang="es-CL" sz="2400" dirty="0" smtClean="0"/>
              <a:t>Tiempo ejecución: 2 años</a:t>
            </a:r>
            <a:endParaRPr lang="es-ES" sz="2400" dirty="0"/>
          </a:p>
        </p:txBody>
      </p:sp>
      <p:sp>
        <p:nvSpPr>
          <p:cNvPr id="3" name="2 Título"/>
          <p:cNvSpPr>
            <a:spLocks noGrp="1"/>
          </p:cNvSpPr>
          <p:nvPr>
            <p:ph type="title"/>
          </p:nvPr>
        </p:nvSpPr>
        <p:spPr/>
        <p:txBody>
          <a:bodyPr>
            <a:normAutofit/>
          </a:bodyPr>
          <a:lstStyle/>
          <a:p>
            <a:r>
              <a:rPr lang="es-CL" sz="4400" dirty="0" smtClean="0">
                <a:solidFill>
                  <a:schemeClr val="accent1">
                    <a:lumMod val="50000"/>
                  </a:schemeClr>
                </a:solidFill>
              </a:rPr>
              <a:t>Objetivo General</a:t>
            </a:r>
            <a:endParaRPr lang="es-ES" dirty="0"/>
          </a:p>
        </p:txBody>
      </p:sp>
      <p:sp>
        <p:nvSpPr>
          <p:cNvPr id="6" name="5 Rectángulo"/>
          <p:cNvSpPr/>
          <p:nvPr/>
        </p:nvSpPr>
        <p:spPr>
          <a:xfrm>
            <a:off x="42617" y="6469759"/>
            <a:ext cx="2578591" cy="369332"/>
          </a:xfrm>
          <a:prstGeom prst="rect">
            <a:avLst/>
          </a:prstGeom>
        </p:spPr>
        <p:txBody>
          <a:bodyPr wrap="none">
            <a:spAutoFit/>
          </a:bodyPr>
          <a:lstStyle/>
          <a:p>
            <a:pPr algn="ctr" fontAlgn="auto">
              <a:spcBef>
                <a:spcPts val="0"/>
              </a:spcBef>
              <a:spcAft>
                <a:spcPts val="0"/>
              </a:spcAft>
              <a:defRPr/>
            </a:pPr>
            <a:r>
              <a:rPr lang="es-ES" b="1" dirty="0">
                <a:solidFill>
                  <a:schemeClr val="bg1"/>
                </a:solidFill>
              </a:rPr>
              <a:t>PROYECTO UMC1302</a:t>
            </a:r>
          </a:p>
        </p:txBody>
      </p:sp>
      <p:pic>
        <p:nvPicPr>
          <p:cNvPr id="5"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382446" y="5949280"/>
            <a:ext cx="1761554" cy="84417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ES" sz="2400" dirty="0" smtClean="0"/>
              <a:t>Definir estándares asociados a competencias científicas.</a:t>
            </a:r>
          </a:p>
          <a:p>
            <a:pPr>
              <a:buNone/>
            </a:pPr>
            <a:endParaRPr lang="es-ES" sz="2400" dirty="0" smtClean="0"/>
          </a:p>
          <a:p>
            <a:r>
              <a:rPr lang="es-ES" sz="2400" dirty="0" smtClean="0"/>
              <a:t>Implementar sistema de evaluación de niveles de desarrollo de competencias científicas de entrada.</a:t>
            </a:r>
          </a:p>
          <a:p>
            <a:endParaRPr lang="es-ES" sz="2400" dirty="0" smtClean="0"/>
          </a:p>
          <a:p>
            <a:r>
              <a:rPr lang="es-ES" sz="2400" dirty="0" smtClean="0"/>
              <a:t>Nivelar competencias científicas en los estudiantes de primer año de la FCB a través de la implementación de un plan de mejoramiento basado en la indagación científica.</a:t>
            </a:r>
            <a:endParaRPr lang="es-ES" sz="2400" dirty="0"/>
          </a:p>
        </p:txBody>
      </p:sp>
      <p:sp>
        <p:nvSpPr>
          <p:cNvPr id="3" name="2 Título"/>
          <p:cNvSpPr>
            <a:spLocks noGrp="1"/>
          </p:cNvSpPr>
          <p:nvPr>
            <p:ph type="title"/>
          </p:nvPr>
        </p:nvSpPr>
        <p:spPr/>
        <p:txBody>
          <a:bodyPr/>
          <a:lstStyle/>
          <a:p>
            <a:r>
              <a:rPr lang="es-CL" dirty="0" smtClean="0"/>
              <a:t>Objetivos específicos</a:t>
            </a:r>
            <a:endParaRPr lang="es-ES" dirty="0"/>
          </a:p>
        </p:txBody>
      </p:sp>
      <p:sp>
        <p:nvSpPr>
          <p:cNvPr id="4" name="3 Rectángulo"/>
          <p:cNvSpPr/>
          <p:nvPr/>
        </p:nvSpPr>
        <p:spPr>
          <a:xfrm>
            <a:off x="42617" y="6469759"/>
            <a:ext cx="2578591" cy="369332"/>
          </a:xfrm>
          <a:prstGeom prst="rect">
            <a:avLst/>
          </a:prstGeom>
        </p:spPr>
        <p:txBody>
          <a:bodyPr wrap="none">
            <a:spAutoFit/>
          </a:bodyPr>
          <a:lstStyle/>
          <a:p>
            <a:pPr algn="ctr" fontAlgn="auto">
              <a:spcBef>
                <a:spcPts val="0"/>
              </a:spcBef>
              <a:spcAft>
                <a:spcPts val="0"/>
              </a:spcAft>
              <a:defRPr/>
            </a:pPr>
            <a:r>
              <a:rPr lang="es-ES" b="1" dirty="0">
                <a:solidFill>
                  <a:schemeClr val="bg1"/>
                </a:solidFill>
              </a:rPr>
              <a:t>PROYECTO UMC1302</a:t>
            </a:r>
          </a:p>
        </p:txBody>
      </p:sp>
      <p:pic>
        <p:nvPicPr>
          <p:cNvPr id="5"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382446" y="5949280"/>
            <a:ext cx="1761554" cy="84417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980728"/>
            <a:ext cx="8229600" cy="4900190"/>
          </a:xfrm>
        </p:spPr>
        <p:txBody>
          <a:bodyPr/>
          <a:lstStyle/>
          <a:p>
            <a:r>
              <a:rPr lang="es-CL" sz="2400" dirty="0" smtClean="0"/>
              <a:t>Mejora y habilitación de infraestructura, mobiliario y conectividad en los 4 Departamentos de la FCB</a:t>
            </a:r>
          </a:p>
          <a:p>
            <a:pPr marL="109537" indent="0">
              <a:buNone/>
            </a:pPr>
            <a:r>
              <a:rPr lang="es-CL" sz="2400" dirty="0"/>
              <a:t> </a:t>
            </a:r>
            <a:r>
              <a:rPr lang="es-CL" sz="2400" dirty="0" smtClean="0"/>
              <a:t>  (1 sala por Departamento)</a:t>
            </a:r>
          </a:p>
          <a:p>
            <a:endParaRPr lang="es-CL" sz="1000" dirty="0" smtClean="0"/>
          </a:p>
          <a:p>
            <a:r>
              <a:rPr lang="es-CL" sz="2400" dirty="0" smtClean="0"/>
              <a:t>Cumplimiento de compromiso adquiridos en las acreditaciones en Carreras de la FCB, al considerar apoyo a:</a:t>
            </a:r>
          </a:p>
          <a:p>
            <a:pPr marL="1160463" indent="-355600"/>
            <a:r>
              <a:rPr lang="es-CL" sz="2400" dirty="0" smtClean="0"/>
              <a:t>Actividades para la nivelación de competencias en los estudiantes al ingreso;</a:t>
            </a:r>
          </a:p>
          <a:p>
            <a:pPr marL="1160463" indent="-355600"/>
            <a:r>
              <a:rPr lang="es-CL" sz="2400" dirty="0" smtClean="0"/>
              <a:t>Capacitación y asesoría en el desarrollo de herramientas de  evaluación del estudiantado al inicio y al medio término;</a:t>
            </a:r>
          </a:p>
          <a:p>
            <a:pPr marL="1160463" indent="-355600"/>
            <a:r>
              <a:rPr lang="es-CL" sz="2400" dirty="0" smtClean="0"/>
              <a:t>Sistematización de la progresión del perfil profesional hacia el egreso </a:t>
            </a:r>
          </a:p>
        </p:txBody>
      </p:sp>
      <p:sp>
        <p:nvSpPr>
          <p:cNvPr id="3" name="2 Título"/>
          <p:cNvSpPr>
            <a:spLocks noGrp="1"/>
          </p:cNvSpPr>
          <p:nvPr>
            <p:ph type="title"/>
          </p:nvPr>
        </p:nvSpPr>
        <p:spPr>
          <a:xfrm>
            <a:off x="331655" y="44624"/>
            <a:ext cx="8229600" cy="1143000"/>
          </a:xfrm>
        </p:spPr>
        <p:txBody>
          <a:bodyPr/>
          <a:lstStyle/>
          <a:p>
            <a:r>
              <a:rPr lang="es-CL" dirty="0" smtClean="0"/>
              <a:t>Beneficios esperados </a:t>
            </a:r>
            <a:endParaRPr lang="es-ES" dirty="0"/>
          </a:p>
        </p:txBody>
      </p:sp>
      <p:sp>
        <p:nvSpPr>
          <p:cNvPr id="5" name="4 Rectángulo"/>
          <p:cNvSpPr/>
          <p:nvPr/>
        </p:nvSpPr>
        <p:spPr>
          <a:xfrm>
            <a:off x="42617" y="6381328"/>
            <a:ext cx="2578591" cy="369332"/>
          </a:xfrm>
          <a:prstGeom prst="rect">
            <a:avLst/>
          </a:prstGeom>
        </p:spPr>
        <p:txBody>
          <a:bodyPr wrap="none">
            <a:spAutoFit/>
          </a:bodyPr>
          <a:lstStyle/>
          <a:p>
            <a:pPr algn="ctr" fontAlgn="auto">
              <a:spcBef>
                <a:spcPts val="0"/>
              </a:spcBef>
              <a:spcAft>
                <a:spcPts val="0"/>
              </a:spcAft>
              <a:defRPr/>
            </a:pPr>
            <a:r>
              <a:rPr lang="es-ES" b="1" dirty="0">
                <a:solidFill>
                  <a:schemeClr val="bg1"/>
                </a:solidFill>
              </a:rPr>
              <a:t>PROYECTO UMC1302</a:t>
            </a:r>
          </a:p>
        </p:txBody>
      </p:sp>
      <p:pic>
        <p:nvPicPr>
          <p:cNvPr id="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382446" y="5949280"/>
            <a:ext cx="1761554" cy="84417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67544" y="1386722"/>
          <a:ext cx="8228685" cy="4490550"/>
        </p:xfrm>
        <a:graphic>
          <a:graphicData uri="http://schemas.openxmlformats.org/drawingml/2006/table">
            <a:tbl>
              <a:tblPr firstRow="1" bandRow="1">
                <a:tableStyleId>{5C22544A-7EE6-4342-B048-85BDC9FD1C3A}</a:tableStyleId>
              </a:tblPr>
              <a:tblGrid>
                <a:gridCol w="8228685"/>
              </a:tblGrid>
              <a:tr h="629047">
                <a:tc>
                  <a:txBody>
                    <a:bodyPr/>
                    <a:lstStyle/>
                    <a:p>
                      <a:pPr algn="ctr"/>
                      <a:r>
                        <a:rPr lang="es-ES" sz="2000" b="0" dirty="0" smtClean="0">
                          <a:solidFill>
                            <a:schemeClr val="tx1"/>
                          </a:solidFill>
                        </a:rPr>
                        <a:t>Faltan mecanismos formales de seguimiento y evaluación del perfil de egreso.</a:t>
                      </a:r>
                    </a:p>
                    <a:p>
                      <a:pPr algn="ctr"/>
                      <a:endParaRPr lang="es-ES" sz="2000" b="0" dirty="0">
                        <a:solidFill>
                          <a:schemeClr val="tx1"/>
                        </a:solidFill>
                      </a:endParaRPr>
                    </a:p>
                  </a:txBody>
                  <a:tcPr marL="281320" marR="281320"/>
                </a:tc>
              </a:tr>
              <a:tr h="629047">
                <a:tc>
                  <a:txBody>
                    <a:bodyPr/>
                    <a:lstStyle/>
                    <a:p>
                      <a:pPr algn="ctr"/>
                      <a:r>
                        <a:rPr lang="es-ES" sz="2000" dirty="0" smtClean="0"/>
                        <a:t>Faltan procesos sistemáticos de monitoreo y evaluación en el desarrollo del devenir formativo.</a:t>
                      </a:r>
                    </a:p>
                    <a:p>
                      <a:pPr algn="ctr"/>
                      <a:endParaRPr lang="es-ES" sz="2000" dirty="0"/>
                    </a:p>
                  </a:txBody>
                  <a:tcPr marL="281320" marR="281320"/>
                </a:tc>
              </a:tr>
              <a:tr h="898639">
                <a:tc>
                  <a:txBody>
                    <a:bodyPr/>
                    <a:lstStyle/>
                    <a:p>
                      <a:pPr algn="ctr"/>
                      <a:r>
                        <a:rPr lang="es-ES" sz="2000" dirty="0" smtClean="0"/>
                        <a:t>Falta mayor preocupación por el desarrollo de la evaluación de los aprendizajes, de manera corporativa y de acuerdo a los requerimientos del nuevo modelo curricular. </a:t>
                      </a:r>
                    </a:p>
                    <a:p>
                      <a:pPr algn="ctr"/>
                      <a:endParaRPr lang="es-ES" sz="2000" dirty="0"/>
                    </a:p>
                  </a:txBody>
                  <a:tcPr marL="281320" marR="281320"/>
                </a:tc>
              </a:tr>
              <a:tr h="11682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dirty="0" smtClean="0"/>
                        <a:t>Se aprecia falta de formalización de mecanismos sistemáticos de apoyo a</a:t>
                      </a:r>
                      <a:r>
                        <a:rPr lang="es-ES" sz="2000" baseline="0" dirty="0" smtClean="0"/>
                        <a:t> la</a:t>
                      </a:r>
                      <a:r>
                        <a:rPr lang="es-ES" sz="2000" dirty="0" smtClean="0"/>
                        <a:t> superación de las condiciones de entrada de los estudiantes…</a:t>
                      </a:r>
                      <a:endParaRPr lang="es-ES" sz="2000" dirty="0"/>
                    </a:p>
                  </a:txBody>
                  <a:tcPr marL="281320" marR="281320"/>
                </a:tc>
              </a:tr>
            </a:tbl>
          </a:graphicData>
        </a:graphic>
      </p:graphicFrame>
      <p:sp>
        <p:nvSpPr>
          <p:cNvPr id="3" name="2 Título"/>
          <p:cNvSpPr>
            <a:spLocks noGrp="1"/>
          </p:cNvSpPr>
          <p:nvPr>
            <p:ph type="title"/>
          </p:nvPr>
        </p:nvSpPr>
        <p:spPr/>
        <p:txBody>
          <a:bodyPr>
            <a:normAutofit/>
          </a:bodyPr>
          <a:lstStyle/>
          <a:p>
            <a:r>
              <a:rPr lang="es-CL" dirty="0" smtClean="0"/>
              <a:t>Atención a evaluación externa</a:t>
            </a:r>
            <a:endParaRPr lang="es-ES" dirty="0"/>
          </a:p>
        </p:txBody>
      </p:sp>
      <p:pic>
        <p:nvPicPr>
          <p:cNvPr id="7"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382446" y="6018176"/>
            <a:ext cx="1761554" cy="84417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CL" dirty="0" smtClean="0"/>
              <a:t>Evaluación externa (2)</a:t>
            </a:r>
            <a:endParaRPr lang="es-ES" dirty="0"/>
          </a:p>
        </p:txBody>
      </p:sp>
      <p:graphicFrame>
        <p:nvGraphicFramePr>
          <p:cNvPr id="4" name="3 Marcador de contenido"/>
          <p:cNvGraphicFramePr>
            <a:graphicFrameLocks/>
          </p:cNvGraphicFramePr>
          <p:nvPr/>
        </p:nvGraphicFramePr>
        <p:xfrm>
          <a:off x="529208" y="1407760"/>
          <a:ext cx="8147248" cy="4541520"/>
        </p:xfrm>
        <a:graphic>
          <a:graphicData uri="http://schemas.openxmlformats.org/drawingml/2006/table">
            <a:tbl>
              <a:tblPr firstRow="1" bandRow="1">
                <a:tableStyleId>{5C22544A-7EE6-4342-B048-85BDC9FD1C3A}</a:tableStyleId>
              </a:tblPr>
              <a:tblGrid>
                <a:gridCol w="8147248"/>
              </a:tblGrid>
              <a:tr h="153730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b="0" dirty="0" smtClean="0">
                          <a:solidFill>
                            <a:schemeClr val="tx1"/>
                          </a:solidFill>
                        </a:rPr>
                        <a:t>Los mecanismos para mejorar la atención a las condiciones de ingreso de los estudiantes son aún incipientes y orientados a la contención más que a la anticipación de factores limitadores de la progresión curricular del estudiante.</a:t>
                      </a:r>
                    </a:p>
                    <a:p>
                      <a:endParaRPr lang="es-ES" sz="2000" dirty="0"/>
                    </a:p>
                  </a:txBody>
                  <a:tcPr/>
                </a:tc>
              </a:tr>
              <a:tr h="153730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dirty="0" smtClean="0"/>
                        <a:t>No se ha constatado… el diseño y puesta en marcha de un plan de seguimiento y evaluación  que permita de manera oportuna verificar el cumplimiento del logro de los aprendizajes asociados al perfil de egreso.</a:t>
                      </a:r>
                    </a:p>
                    <a:p>
                      <a:endParaRPr lang="es-ES" sz="2000" dirty="0"/>
                    </a:p>
                  </a:txBody>
                  <a:tcPr/>
                </a:tc>
              </a:tr>
              <a:tr h="124724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dirty="0" smtClean="0"/>
                        <a:t>No se aprecia una mayor formalización de la implementación de un programa de habilitación docente que permita acompañar a los académicos en esta transición curricular. </a:t>
                      </a:r>
                    </a:p>
                    <a:p>
                      <a:pPr algn="ctr"/>
                      <a:endParaRPr lang="es-ES" sz="2000" dirty="0"/>
                    </a:p>
                  </a:txBody>
                  <a:tcPr/>
                </a:tc>
              </a:tr>
            </a:tbl>
          </a:graphicData>
        </a:graphic>
      </p:graphicFrame>
      <p:pic>
        <p:nvPicPr>
          <p:cNvPr id="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382446" y="6018176"/>
            <a:ext cx="1761554" cy="84417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1481138"/>
          <a:ext cx="8229600" cy="4324126"/>
        </p:xfrm>
        <a:graphic>
          <a:graphicData uri="http://schemas.openxmlformats.org/drawingml/2006/table">
            <a:tbl>
              <a:tblPr firstRow="1" bandRow="1">
                <a:tableStyleId>{5C22544A-7EE6-4342-B048-85BDC9FD1C3A}</a:tableStyleId>
              </a:tblPr>
              <a:tblGrid>
                <a:gridCol w="8229600"/>
              </a:tblGrid>
              <a:tr h="16472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b="0" dirty="0" smtClean="0">
                          <a:solidFill>
                            <a:schemeClr val="tx1"/>
                          </a:solidFill>
                        </a:rPr>
                        <a:t>Falta mayor elaboración en la formalización de indicadores y estándares de verificación, que den cuenta de su cumplimiento, y de los logros efectivos obtenidos por los estudiantes, conforme a ciclos de formación.</a:t>
                      </a:r>
                      <a:endParaRPr lang="es-ES" dirty="0"/>
                    </a:p>
                  </a:txBody>
                  <a:tcPr/>
                </a:tc>
              </a:tr>
              <a:tr h="10295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dirty="0" smtClean="0"/>
                        <a:t>No se evidenciaron procesos sistemáticos del monitoreo y evaluación del desarrollo del proceso formativo. </a:t>
                      </a:r>
                      <a:endParaRPr lang="es-ES" dirty="0"/>
                    </a:p>
                  </a:txBody>
                  <a:tcPr/>
                </a:tc>
              </a:tr>
              <a:tr h="16472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dirty="0" smtClean="0"/>
                        <a:t>Es necesario sistematizar mecanismos de aseguramiento de la calidad que den cuenta del cumplimiento del perfil de egreso, así como de una adecuada estructura curricular que permita el cumplimiento de indicadores de verificación por ciclos de formación.</a:t>
                      </a:r>
                      <a:endParaRPr lang="es-ES" dirty="0"/>
                    </a:p>
                  </a:txBody>
                  <a:tcPr/>
                </a:tc>
              </a:tr>
            </a:tbl>
          </a:graphicData>
        </a:graphic>
      </p:graphicFrame>
      <p:sp>
        <p:nvSpPr>
          <p:cNvPr id="3" name="2 Título"/>
          <p:cNvSpPr>
            <a:spLocks noGrp="1"/>
          </p:cNvSpPr>
          <p:nvPr>
            <p:ph type="title"/>
          </p:nvPr>
        </p:nvSpPr>
        <p:spPr/>
        <p:txBody>
          <a:bodyPr/>
          <a:lstStyle/>
          <a:p>
            <a:r>
              <a:rPr lang="es-CL" dirty="0" smtClean="0"/>
              <a:t>Evaluación externa (3)</a:t>
            </a:r>
            <a:endParaRPr lang="es-ES" dirty="0"/>
          </a:p>
        </p:txBody>
      </p:sp>
      <p:pic>
        <p:nvPicPr>
          <p:cNvPr id="5"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382446" y="6018176"/>
            <a:ext cx="1761554" cy="84417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1481138"/>
          <a:ext cx="8229600" cy="4206240"/>
        </p:xfrm>
        <a:graphic>
          <a:graphicData uri="http://schemas.openxmlformats.org/drawingml/2006/table">
            <a:tbl>
              <a:tblPr firstRow="1" bandRow="1">
                <a:tableStyleId>{5C22544A-7EE6-4342-B048-85BDC9FD1C3A}</a:tableStyleId>
              </a:tblPr>
              <a:tblGrid>
                <a:gridCol w="8229600"/>
              </a:tblGrid>
              <a:tr h="370840">
                <a:tc>
                  <a:txBody>
                    <a:bodyPr/>
                    <a:lstStyle/>
                    <a:p>
                      <a:pPr algn="ctr"/>
                      <a:r>
                        <a:rPr lang="es-ES" b="0" dirty="0" smtClean="0">
                          <a:solidFill>
                            <a:schemeClr val="tx1"/>
                          </a:solidFill>
                        </a:rPr>
                        <a:t>En cuanto al perfil por competencias: es posible indicar que falta síntesis y jerarquización, de hecho varios entrevistados reconocieron la necesidad de reducir la cantidad de competencias exigibles y manifestaron que estaban en ello, pero sin definición de plazo.</a:t>
                      </a:r>
                    </a:p>
                    <a:p>
                      <a:pPr algn="ctr"/>
                      <a:endParaRPr lang="es-ES" dirty="0"/>
                    </a:p>
                  </a:txBody>
                  <a:tcPr/>
                </a:tc>
              </a:tr>
              <a:tr h="370840">
                <a:tc>
                  <a:txBody>
                    <a:bodyPr/>
                    <a:lstStyle/>
                    <a:p>
                      <a:pPr algn="ctr"/>
                      <a:r>
                        <a:rPr lang="es-ES" dirty="0" smtClean="0"/>
                        <a:t>La Carrera no realiza un diagnóstico inicial para conocer las competencias de entrada de sus estudiantes.</a:t>
                      </a:r>
                    </a:p>
                    <a:p>
                      <a:pPr algn="ctr"/>
                      <a:endParaRPr lang="es-ES" dirty="0"/>
                    </a:p>
                  </a:txBody>
                  <a:tcPr/>
                </a:tc>
              </a:tr>
              <a:tr h="370840">
                <a:tc>
                  <a:txBody>
                    <a:bodyPr/>
                    <a:lstStyle/>
                    <a:p>
                      <a:pPr algn="ctr"/>
                      <a:r>
                        <a:rPr lang="es-ES" dirty="0" smtClean="0"/>
                        <a:t>Tampoco se evalúan las competencias de egreso de los practicantes y recién egresados. </a:t>
                      </a:r>
                    </a:p>
                    <a:p>
                      <a:endParaRPr lang="es-ES"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t>No hay indicadores de logro de competencias, para asignaturas o actividades integradoras.</a:t>
                      </a:r>
                    </a:p>
                    <a:p>
                      <a:pPr algn="ctr"/>
                      <a:endParaRPr lang="es-ES" dirty="0"/>
                    </a:p>
                  </a:txBody>
                  <a:tcPr/>
                </a:tc>
              </a:tr>
            </a:tbl>
          </a:graphicData>
        </a:graphic>
      </p:graphicFrame>
      <p:sp>
        <p:nvSpPr>
          <p:cNvPr id="3" name="2 Título"/>
          <p:cNvSpPr>
            <a:spLocks noGrp="1"/>
          </p:cNvSpPr>
          <p:nvPr>
            <p:ph type="title"/>
          </p:nvPr>
        </p:nvSpPr>
        <p:spPr/>
        <p:txBody>
          <a:bodyPr/>
          <a:lstStyle/>
          <a:p>
            <a:r>
              <a:rPr lang="es-CL" dirty="0" smtClean="0"/>
              <a:t>Evaluación externa (4)</a:t>
            </a:r>
            <a:endParaRPr lang="es-ES" dirty="0"/>
          </a:p>
        </p:txBody>
      </p:sp>
      <p:pic>
        <p:nvPicPr>
          <p:cNvPr id="5"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382446" y="6018176"/>
            <a:ext cx="1761554" cy="84417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Override1.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1011</TotalTime>
  <Words>940</Words>
  <Application>Microsoft Office PowerPoint</Application>
  <PresentationFormat>Presentación en pantalla (4:3)</PresentationFormat>
  <Paragraphs>94</Paragraphs>
  <Slides>14</Slides>
  <Notes>0</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Concurrencia</vt:lpstr>
      <vt:lpstr>Diapositiva 1</vt:lpstr>
      <vt:lpstr>Diapositiva 2</vt:lpstr>
      <vt:lpstr>Objetivo General</vt:lpstr>
      <vt:lpstr>Objetivos específicos</vt:lpstr>
      <vt:lpstr>Beneficios esperados </vt:lpstr>
      <vt:lpstr>Atención a evaluación externa</vt:lpstr>
      <vt:lpstr>Evaluación externa (2)</vt:lpstr>
      <vt:lpstr>Evaluación externa (3)</vt:lpstr>
      <vt:lpstr>Evaluación externa (4)</vt:lpstr>
      <vt:lpstr>Evaluación externa (5)</vt:lpstr>
      <vt:lpstr>Hitos relevantes (año1)</vt:lpstr>
      <vt:lpstr>Hitos relevantes (año2)</vt:lpstr>
      <vt:lpstr>Cuando intervenimos…..</vt:lpstr>
      <vt:lpstr>Muchas gracias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Guillermo Arancibia Canales</dc:creator>
  <cp:lastModifiedBy>user</cp:lastModifiedBy>
  <cp:revision>153</cp:revision>
  <dcterms:created xsi:type="dcterms:W3CDTF">2013-08-22T17:41:53Z</dcterms:created>
  <dcterms:modified xsi:type="dcterms:W3CDTF">2014-05-28T15:48:17Z</dcterms:modified>
</cp:coreProperties>
</file>